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6" r:id="rId4"/>
    <p:sldId id="259" r:id="rId5"/>
    <p:sldId id="260" r:id="rId6"/>
    <p:sldId id="258" r:id="rId7"/>
    <p:sldId id="261" r:id="rId8"/>
    <p:sldId id="262" r:id="rId9"/>
    <p:sldId id="263" r:id="rId10"/>
    <p:sldId id="264" r:id="rId11"/>
    <p:sldId id="265" r:id="rId12"/>
    <p:sldId id="266" r:id="rId13"/>
    <p:sldId id="267"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1" d="100"/>
          <a:sy n="81" d="100"/>
        </p:scale>
        <p:origin x="-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FB3FF6FA-EBAD-4305-BA64-FF38C1779E18}"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167201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B3FF6FA-EBAD-4305-BA64-FF38C1779E18}"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210958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B3FF6FA-EBAD-4305-BA64-FF38C1779E18}"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241720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B3FF6FA-EBAD-4305-BA64-FF38C1779E18}"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116593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3FF6FA-EBAD-4305-BA64-FF38C1779E18}"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139162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FB3FF6FA-EBAD-4305-BA64-FF38C1779E18}" type="datetimeFigureOut">
              <a:rPr lang="lv-LV" smtClean="0"/>
              <a:t>2019.10.31.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260251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FB3FF6FA-EBAD-4305-BA64-FF38C1779E18}" type="datetimeFigureOut">
              <a:rPr lang="lv-LV" smtClean="0"/>
              <a:t>2019.10.31.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269569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FB3FF6FA-EBAD-4305-BA64-FF38C1779E18}" type="datetimeFigureOut">
              <a:rPr lang="lv-LV" smtClean="0"/>
              <a:t>2019.10.31.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348111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FF6FA-EBAD-4305-BA64-FF38C1779E18}" type="datetimeFigureOut">
              <a:rPr lang="lv-LV" smtClean="0"/>
              <a:t>2019.10.31.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151332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3FF6FA-EBAD-4305-BA64-FF38C1779E18}" type="datetimeFigureOut">
              <a:rPr lang="lv-LV" smtClean="0"/>
              <a:t>2019.10.31.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181768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3FF6FA-EBAD-4305-BA64-FF38C1779E18}" type="datetimeFigureOut">
              <a:rPr lang="lv-LV" smtClean="0"/>
              <a:t>2019.10.31.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B0DE4A-DDD2-401A-9FB9-1BDBE6CCB46A}" type="slidenum">
              <a:rPr lang="lv-LV" smtClean="0"/>
              <a:t>‹#›</a:t>
            </a:fld>
            <a:endParaRPr lang="lv-LV"/>
          </a:p>
        </p:txBody>
      </p:sp>
    </p:spTree>
    <p:extLst>
      <p:ext uri="{BB962C8B-B14F-4D97-AF65-F5344CB8AC3E}">
        <p14:creationId xmlns:p14="http://schemas.microsoft.com/office/powerpoint/2010/main" val="83181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F6FA-EBAD-4305-BA64-FF38C1779E18}" type="datetimeFigureOut">
              <a:rPr lang="lv-LV" smtClean="0"/>
              <a:t>2019.10.31.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0DE4A-DDD2-401A-9FB9-1BDBE6CCB46A}" type="slidenum">
              <a:rPr lang="lv-LV" smtClean="0"/>
              <a:t>‹#›</a:t>
            </a:fld>
            <a:endParaRPr lang="lv-LV"/>
          </a:p>
        </p:txBody>
      </p:sp>
    </p:spTree>
    <p:extLst>
      <p:ext uri="{BB962C8B-B14F-4D97-AF65-F5344CB8AC3E}">
        <p14:creationId xmlns:p14="http://schemas.microsoft.com/office/powerpoint/2010/main" val="268991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876301"/>
            <a:ext cx="10515600" cy="2235199"/>
          </a:xfrm>
        </p:spPr>
        <p:txBody>
          <a:bodyPr/>
          <a:lstStyle/>
          <a:p>
            <a:pPr algn="ctr"/>
            <a:r>
              <a:rPr lang="lv-LV" dirty="0" smtClean="0">
                <a:solidFill>
                  <a:srgbClr val="00B050"/>
                </a:solidFill>
                <a:latin typeface="Comic Sans MS" pitchFamily="66" charset="0"/>
              </a:rPr>
              <a:t>Pirmie soļi atkritumu šķirošanā</a:t>
            </a:r>
            <a:endParaRPr lang="lv-LV" dirty="0">
              <a:solidFill>
                <a:srgbClr val="00B050"/>
              </a:solidFill>
              <a:latin typeface="Comic Sans MS" pitchFamily="66" charset="0"/>
            </a:endParaRPr>
          </a:p>
        </p:txBody>
      </p:sp>
      <p:sp>
        <p:nvSpPr>
          <p:cNvPr id="4" name="Text Placeholder 3"/>
          <p:cNvSpPr>
            <a:spLocks noGrp="1"/>
          </p:cNvSpPr>
          <p:nvPr>
            <p:ph type="body" idx="1"/>
          </p:nvPr>
        </p:nvSpPr>
        <p:spPr>
          <a:xfrm>
            <a:off x="1092200" y="4589463"/>
            <a:ext cx="5346700" cy="1500187"/>
          </a:xfrm>
        </p:spPr>
        <p:txBody>
          <a:bodyPr/>
          <a:lstStyle/>
          <a:p>
            <a:r>
              <a:rPr lang="lv-LV" dirty="0" smtClean="0">
                <a:solidFill>
                  <a:schemeClr val="tx1"/>
                </a:solidFill>
              </a:rPr>
              <a:t>Sagatavoja: Alūksnes </a:t>
            </a:r>
            <a:r>
              <a:rPr lang="lv-LV" dirty="0" smtClean="0">
                <a:solidFill>
                  <a:schemeClr val="tx1"/>
                </a:solidFill>
              </a:rPr>
              <a:t>PII «Sprīdītis» </a:t>
            </a:r>
          </a:p>
          <a:p>
            <a:r>
              <a:rPr lang="lv-LV" dirty="0" smtClean="0">
                <a:solidFill>
                  <a:schemeClr val="tx1"/>
                </a:solidFill>
              </a:rPr>
              <a:t>skolotāja Sanita Strakša</a:t>
            </a:r>
            <a:endParaRPr lang="lv-LV" dirty="0">
              <a:solidFill>
                <a:schemeClr val="tx1"/>
              </a:solidFill>
            </a:endParaRPr>
          </a:p>
        </p:txBody>
      </p:sp>
      <p:pic>
        <p:nvPicPr>
          <p:cNvPr id="5" name="Picture 4" descr="Related image"/>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750300" y="3162300"/>
            <a:ext cx="3150179" cy="2844582"/>
          </a:xfrm>
          <a:prstGeom prst="rect">
            <a:avLst/>
          </a:prstGeom>
          <a:noFill/>
          <a:ln>
            <a:noFill/>
          </a:ln>
        </p:spPr>
      </p:pic>
    </p:spTree>
    <p:extLst>
      <p:ext uri="{BB962C8B-B14F-4D97-AF65-F5344CB8AC3E}">
        <p14:creationId xmlns:p14="http://schemas.microsoft.com/office/powerpoint/2010/main" val="135149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5920"/>
          </a:xfrm>
        </p:spPr>
        <p:txBody>
          <a:bodyPr>
            <a:normAutofit/>
          </a:bodyPr>
          <a:lstStyle/>
          <a:p>
            <a:pPr algn="ctr"/>
            <a:r>
              <a:rPr lang="lv-LV" sz="3600" b="1" dirty="0">
                <a:solidFill>
                  <a:srgbClr val="00B050"/>
                </a:solidFill>
                <a:latin typeface="Comic Sans MS" panose="030F0702030302020204" pitchFamily="66" charset="0"/>
              </a:rPr>
              <a:t>Medicīnas </a:t>
            </a:r>
            <a:r>
              <a:rPr lang="lv-LV" sz="3600" b="1" dirty="0" smtClean="0">
                <a:solidFill>
                  <a:srgbClr val="00B050"/>
                </a:solidFill>
                <a:latin typeface="Comic Sans MS" panose="030F0702030302020204" pitchFamily="66" charset="0"/>
              </a:rPr>
              <a:t>atkritumi</a:t>
            </a:r>
            <a:endParaRPr lang="lv-LV" sz="3600"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838200" y="1288473"/>
            <a:ext cx="10515600" cy="4888490"/>
          </a:xfrm>
        </p:spPr>
        <p:txBody>
          <a:bodyPr>
            <a:normAutofit/>
          </a:bodyPr>
          <a:lstStyle/>
          <a:p>
            <a:r>
              <a:rPr lang="lv-LV" sz="2400" b="1" dirty="0"/>
              <a:t>Tie ir</a:t>
            </a:r>
            <a:r>
              <a:rPr lang="lv-LV" sz="2400" dirty="0"/>
              <a:t>: visa veida medikamenti, kam beidzies derīguma termiņš.</a:t>
            </a:r>
          </a:p>
          <a:p>
            <a:r>
              <a:rPr lang="lv-LV" sz="2400" b="1" dirty="0"/>
              <a:t>Kā vākt:</a:t>
            </a:r>
            <a:r>
              <a:rPr lang="lv-LV" sz="2400" dirty="0"/>
              <a:t> vāc atsevišķā maisiņā. Raugās, lai pudelītes būtu cieši noslēgtas un visas asās daļas droši nosegtas, lai nesavainotu cilvēkus.</a:t>
            </a:r>
          </a:p>
          <a:p>
            <a:r>
              <a:rPr lang="lv-LV" sz="2400" b="1" dirty="0"/>
              <a:t>Utilizācijai der</a:t>
            </a:r>
            <a:r>
              <a:rPr lang="lv-LV" sz="2400" dirty="0"/>
              <a:t>: jebkādi medikamenti, kam beidzies derīguma termiņš, vai kuri vairs netiks lietoti.</a:t>
            </a:r>
          </a:p>
          <a:p>
            <a:r>
              <a:rPr lang="lv-LV" sz="2400" b="1" dirty="0"/>
              <a:t>Nedrīkst:</a:t>
            </a:r>
            <a:r>
              <a:rPr lang="lv-LV" sz="2400" dirty="0"/>
              <a:t> noskalot medikamentus kanalizācijas sistēmā, kā arī atdāvināt neizmantotos medikamentus citām personām.</a:t>
            </a:r>
          </a:p>
          <a:p>
            <a:pPr algn="just"/>
            <a:endParaRPr lang="lv-LV" sz="2400" b="1" dirty="0" smtClean="0"/>
          </a:p>
          <a:p>
            <a:pPr algn="just"/>
            <a:endParaRPr lang="lv-LV" sz="2400" b="1" dirty="0"/>
          </a:p>
          <a:p>
            <a:pPr algn="just"/>
            <a:endParaRPr lang="lv-LV" sz="2400" b="1" dirty="0" smtClean="0"/>
          </a:p>
          <a:p>
            <a:pPr marL="0" indent="0" algn="just">
              <a:buNone/>
            </a:pPr>
            <a:r>
              <a:rPr lang="lv-LV" sz="2400" b="1" dirty="0" smtClean="0"/>
              <a:t>Kur </a:t>
            </a:r>
            <a:r>
              <a:rPr lang="lv-LV" sz="2400" b="1" dirty="0"/>
              <a:t>nodot: jebkurā bīstamo atkritumu pieņemšanas punktā vai tuvējā aptiekā</a:t>
            </a:r>
          </a:p>
        </p:txBody>
      </p:sp>
    </p:spTree>
    <p:extLst>
      <p:ext uri="{BB962C8B-B14F-4D97-AF65-F5344CB8AC3E}">
        <p14:creationId xmlns:p14="http://schemas.microsoft.com/office/powerpoint/2010/main" val="196563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2730"/>
          </a:xfrm>
        </p:spPr>
        <p:txBody>
          <a:bodyPr>
            <a:normAutofit/>
          </a:bodyPr>
          <a:lstStyle/>
          <a:p>
            <a:pPr algn="ctr"/>
            <a:r>
              <a:rPr lang="lv-LV" sz="3600" b="1" dirty="0">
                <a:solidFill>
                  <a:srgbClr val="00B050"/>
                </a:solidFill>
                <a:latin typeface="Comic Sans MS" panose="030F0702030302020204" pitchFamily="66" charset="0"/>
              </a:rPr>
              <a:t>Bioloģiski noārdāmie atkritumi, arī pārtikas </a:t>
            </a:r>
            <a:r>
              <a:rPr lang="lv-LV" sz="3600" b="1" dirty="0" smtClean="0">
                <a:solidFill>
                  <a:srgbClr val="00B050"/>
                </a:solidFill>
                <a:latin typeface="Comic Sans MS" panose="030F0702030302020204" pitchFamily="66" charset="0"/>
              </a:rPr>
              <a:t>atkritumi</a:t>
            </a:r>
            <a:endParaRPr lang="lv-LV" sz="3600" b="1"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838200" y="1825625"/>
            <a:ext cx="10515600" cy="4699866"/>
          </a:xfrm>
        </p:spPr>
        <p:txBody>
          <a:bodyPr/>
          <a:lstStyle/>
          <a:p>
            <a:pPr algn="just"/>
            <a:r>
              <a:rPr lang="lv-LV" b="1" dirty="0"/>
              <a:t>Tie ir:</a:t>
            </a:r>
            <a:r>
              <a:rPr lang="lv-LV" dirty="0"/>
              <a:t> jebkuri dabīgas izcelsmes atkritumi – augļu un dārzeņu pārpalikumi, olu čaumalas, biopolimēru iepakojums, arī slapji papīra atkritumi.</a:t>
            </a:r>
          </a:p>
          <a:p>
            <a:pPr algn="just"/>
            <a:r>
              <a:rPr lang="lv-LV" b="1" dirty="0"/>
              <a:t>Kā vākt</a:t>
            </a:r>
            <a:r>
              <a:rPr lang="lv-LV" dirty="0"/>
              <a:t>: vāc atsevišķā traukā, sagatavojot kompostēšanai.</a:t>
            </a:r>
          </a:p>
          <a:p>
            <a:pPr algn="just"/>
            <a:r>
              <a:rPr lang="lv-LV" b="1" dirty="0"/>
              <a:t>Kompostēšanai neder</a:t>
            </a:r>
            <a:r>
              <a:rPr lang="lv-LV" dirty="0"/>
              <a:t>: piena produktu un gaļas izstrādājumu pārpalikumi, kas sadalīšanās procesā izdalīs nepatīkamu smaku un veicinās baktēriju vairošanos</a:t>
            </a:r>
            <a:r>
              <a:rPr lang="lv-LV" dirty="0" smtClean="0"/>
              <a:t>.</a:t>
            </a:r>
          </a:p>
          <a:p>
            <a:pPr marL="0" indent="0" algn="just">
              <a:buNone/>
            </a:pPr>
            <a:endParaRPr lang="lv-LV" dirty="0"/>
          </a:p>
          <a:p>
            <a:pPr algn="just"/>
            <a:r>
              <a:rPr lang="lv-LV" b="1" dirty="0"/>
              <a:t>Kur nodot: </a:t>
            </a:r>
            <a:r>
              <a:rPr lang="lv-LV" b="1" dirty="0" smtClean="0"/>
              <a:t>kompostē </a:t>
            </a:r>
            <a:r>
              <a:rPr lang="lv-LV" b="1" dirty="0"/>
              <a:t>piemājas dārzā, izveidojot komposta kaudzi vai komposta kasti</a:t>
            </a:r>
          </a:p>
        </p:txBody>
      </p:sp>
    </p:spTree>
    <p:extLst>
      <p:ext uri="{BB962C8B-B14F-4D97-AF65-F5344CB8AC3E}">
        <p14:creationId xmlns:p14="http://schemas.microsoft.com/office/powerpoint/2010/main" val="267016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58629"/>
          </a:xfrm>
        </p:spPr>
        <p:txBody>
          <a:bodyPr>
            <a:normAutofit fontScale="90000"/>
          </a:bodyPr>
          <a:lstStyle/>
          <a:p>
            <a:pPr algn="just"/>
            <a:r>
              <a:rPr lang="lv-LV" sz="3600" b="1" dirty="0" smtClean="0">
                <a:solidFill>
                  <a:srgbClr val="00B050"/>
                </a:solidFill>
                <a:latin typeface="Comic Sans MS" panose="030F0702030302020204" pitchFamily="66" charset="0"/>
              </a:rPr>
              <a:t>Lielgabarīta atkritumi un celtniecības atkritumi</a:t>
            </a:r>
            <a:br>
              <a:rPr lang="lv-LV" sz="3600" b="1" dirty="0" smtClean="0">
                <a:solidFill>
                  <a:srgbClr val="00B050"/>
                </a:solidFill>
                <a:latin typeface="Comic Sans MS" panose="030F0702030302020204" pitchFamily="66" charset="0"/>
              </a:rPr>
            </a:br>
            <a:r>
              <a:rPr lang="lv-LV" sz="2700" b="1" dirty="0" smtClean="0">
                <a:solidFill>
                  <a:srgbClr val="00B050"/>
                </a:solidFill>
                <a:latin typeface="Comic Sans MS" panose="030F0702030302020204" pitchFamily="66" charset="0"/>
              </a:rPr>
              <a:t/>
            </a:r>
            <a:br>
              <a:rPr lang="lv-LV" sz="2700" b="1" dirty="0" smtClean="0">
                <a:solidFill>
                  <a:srgbClr val="00B050"/>
                </a:solidFill>
                <a:latin typeface="Comic Sans MS" panose="030F0702030302020204" pitchFamily="66" charset="0"/>
              </a:rPr>
            </a:br>
            <a:r>
              <a:rPr lang="lv-LV" sz="2700" b="1" dirty="0" smtClean="0"/>
              <a:t>Tie ir</a:t>
            </a:r>
            <a:r>
              <a:rPr lang="lv-LV" sz="2700" dirty="0" smtClean="0"/>
              <a:t>: vecās salūzušās mīkstās un korpusa mēbeles, jebkādi remontdarbu atkritumi.</a:t>
            </a:r>
            <a:br>
              <a:rPr lang="lv-LV" sz="2700" dirty="0" smtClean="0"/>
            </a:br>
            <a:r>
              <a:rPr lang="lv-LV" sz="2700" b="1" dirty="0" smtClean="0"/>
              <a:t>Kur nodot:  Ir jāsazinās ar atkritumu apsaimniekotāju, ar lūgumu nodrošināt Jums speciālu savākšanas konteineru šiem atkritumiem. Tas ir maksas pakalpojums.</a:t>
            </a:r>
            <a:br>
              <a:rPr lang="lv-LV" sz="2700" b="1" dirty="0" smtClean="0"/>
            </a:br>
            <a:endParaRPr lang="lv-LV" sz="2700" b="1"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838200" y="3470565"/>
            <a:ext cx="10515600" cy="3075708"/>
          </a:xfrm>
        </p:spPr>
        <p:txBody>
          <a:bodyPr>
            <a:normAutofit lnSpcReduction="10000"/>
          </a:bodyPr>
          <a:lstStyle/>
          <a:p>
            <a:pPr marL="0" indent="0" algn="ctr">
              <a:buNone/>
            </a:pPr>
            <a:r>
              <a:rPr lang="lv-LV" sz="3600" b="1" dirty="0">
                <a:solidFill>
                  <a:srgbClr val="00B050"/>
                </a:solidFill>
                <a:latin typeface="Comic Sans MS" panose="030F0702030302020204" pitchFamily="66" charset="0"/>
              </a:rPr>
              <a:t>Atkārtoti izmantojamas lietas</a:t>
            </a:r>
            <a:endParaRPr lang="lv-LV" sz="3600" dirty="0">
              <a:solidFill>
                <a:srgbClr val="00B050"/>
              </a:solidFill>
              <a:latin typeface="Comic Sans MS" panose="030F0702030302020204" pitchFamily="66" charset="0"/>
            </a:endParaRPr>
          </a:p>
          <a:p>
            <a:endParaRPr lang="lv-LV" dirty="0"/>
          </a:p>
          <a:p>
            <a:r>
              <a:rPr lang="lv-LV" sz="2600" b="1" dirty="0"/>
              <a:t>Tās ir</a:t>
            </a:r>
            <a:r>
              <a:rPr lang="lv-LV" sz="2600" dirty="0"/>
              <a:t>: apģērbs, apavi, saimniecības preces, tekstilizstrādājumi, mēbeles u.c. lietas, ko var lietot atkārtoti.</a:t>
            </a:r>
          </a:p>
          <a:p>
            <a:pPr algn="just"/>
            <a:r>
              <a:rPr lang="lv-LV" sz="2600" b="1" dirty="0"/>
              <a:t>Kur nodot: ziedojiet labdarībai, Sarkanajam Krustam vai bērnu namiem, pansionātiem. Vecās sedziņas un nonēsāts apģērbs noderēs dzīvnieku patversmēm.</a:t>
            </a:r>
          </a:p>
          <a:p>
            <a:pPr algn="just"/>
            <a:endParaRPr lang="lv-LV" b="1" dirty="0"/>
          </a:p>
        </p:txBody>
      </p:sp>
    </p:spTree>
    <p:extLst>
      <p:ext uri="{BB962C8B-B14F-4D97-AF65-F5344CB8AC3E}">
        <p14:creationId xmlns:p14="http://schemas.microsoft.com/office/powerpoint/2010/main" val="164556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600" b="1" dirty="0" smtClean="0">
                <a:solidFill>
                  <a:srgbClr val="00B050"/>
                </a:solidFill>
                <a:latin typeface="Comic Sans MS" panose="030F0702030302020204" pitchFamily="66" charset="0"/>
              </a:rPr>
              <a:t>Sadzīves atkritumi, kas nav piemēroti otrreizējai pārstrādei</a:t>
            </a:r>
            <a:endParaRPr lang="lv-LV" sz="3600" b="1"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782782" y="1984664"/>
            <a:ext cx="8174182" cy="4202690"/>
          </a:xfrm>
        </p:spPr>
        <p:txBody>
          <a:bodyPr>
            <a:normAutofit/>
          </a:bodyPr>
          <a:lstStyle/>
          <a:p>
            <a:pPr algn="just"/>
            <a:r>
              <a:rPr lang="lv-LV" sz="3200" dirty="0"/>
              <a:t>Viss pārējais, ko vairs nevar klasificēt pie kādām no otrreizējai pārstrādei piemērotām atkritumu grupām, ir </a:t>
            </a:r>
            <a:r>
              <a:rPr lang="lv-LV" sz="3200" b="1" dirty="0"/>
              <a:t>sadzīves atkritumi.</a:t>
            </a:r>
            <a:r>
              <a:rPr lang="lv-LV" sz="3200" dirty="0"/>
              <a:t> Tie metami </a:t>
            </a:r>
            <a:r>
              <a:rPr lang="lv-LV" sz="3200" b="1" dirty="0"/>
              <a:t>parastajā atkritumu konteinerā nešķirotajiem atkritumiem </a:t>
            </a:r>
            <a:r>
              <a:rPr lang="lv-LV" sz="3200" dirty="0"/>
              <a:t>– tie tiks noglabāti atkritumu poligonā un netiks pārstrādāti.</a:t>
            </a:r>
          </a:p>
          <a:p>
            <a:pPr algn="just"/>
            <a:endParaRPr lang="lv-LV" sz="3200" dirty="0"/>
          </a:p>
        </p:txBody>
      </p:sp>
      <p:pic>
        <p:nvPicPr>
          <p:cNvPr id="4" name="Picture 3" descr="Related image"/>
          <p:cNvPicPr/>
          <p:nvPr/>
        </p:nvPicPr>
        <p:blipFill>
          <a:blip r:embed="rId3" cstate="print">
            <a:extLst>
              <a:ext uri="{BEBA8EAE-BF5A-486C-A8C5-ECC9F3942E4B}">
                <a14:imgProps xmlns:a14="http://schemas.microsoft.com/office/drawing/2010/main">
                  <a14:imgLayer r:embed="rId4">
                    <a14:imgEffect>
                      <a14:sharpenSoften amount="-64000"/>
                    </a14:imgEffect>
                  </a14:imgLayer>
                </a14:imgProps>
              </a:ext>
              <a:ext uri="{28A0092B-C50C-407E-A947-70E740481C1C}">
                <a14:useLocalDpi xmlns:a14="http://schemas.microsoft.com/office/drawing/2010/main" val="0"/>
              </a:ext>
            </a:extLst>
          </a:blip>
          <a:srcRect/>
          <a:stretch>
            <a:fillRect/>
          </a:stretch>
        </p:blipFill>
        <p:spPr bwMode="auto">
          <a:xfrm>
            <a:off x="9448799" y="2933699"/>
            <a:ext cx="2302453" cy="3093027"/>
          </a:xfrm>
          <a:prstGeom prst="rect">
            <a:avLst/>
          </a:prstGeom>
          <a:noFill/>
          <a:ln>
            <a:noFill/>
          </a:ln>
        </p:spPr>
      </p:pic>
    </p:spTree>
    <p:extLst>
      <p:ext uri="{BB962C8B-B14F-4D97-AF65-F5344CB8AC3E}">
        <p14:creationId xmlns:p14="http://schemas.microsoft.com/office/powerpoint/2010/main" val="75754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b="1" dirty="0">
                <a:solidFill>
                  <a:srgbClr val="00B050"/>
                </a:solidFill>
                <a:latin typeface="Comic Sans MS" panose="030F0702030302020204" pitchFamily="66" charset="0"/>
              </a:rPr>
              <a:t>Atkritumu šķirošanas nozīme un ieguvumi</a:t>
            </a:r>
            <a:r>
              <a:rPr lang="lv-LV" dirty="0">
                <a:solidFill>
                  <a:srgbClr val="00B050"/>
                </a:solidFill>
                <a:latin typeface="Comic Sans MS" panose="030F0702030302020204" pitchFamily="66" charset="0"/>
              </a:rPr>
              <a:t/>
            </a:r>
            <a:br>
              <a:rPr lang="lv-LV" dirty="0">
                <a:solidFill>
                  <a:srgbClr val="00B050"/>
                </a:solidFill>
                <a:latin typeface="Comic Sans MS" panose="030F0702030302020204" pitchFamily="66" charset="0"/>
              </a:rPr>
            </a:br>
            <a:endParaRPr lang="lv-LV"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270164" y="1388852"/>
            <a:ext cx="11591636" cy="5084683"/>
          </a:xfrm>
          <a:blipFill>
            <a:blip r:embed="rId2"/>
            <a:tile tx="0" ty="0" sx="100000" sy="100000" flip="none" algn="tl"/>
          </a:blipFill>
        </p:spPr>
        <p:txBody>
          <a:bodyPr>
            <a:normAutofit fontScale="85000" lnSpcReduction="20000"/>
          </a:bodyPr>
          <a:lstStyle/>
          <a:p>
            <a:pPr marL="0" indent="0">
              <a:buNone/>
            </a:pPr>
            <a:r>
              <a:rPr lang="lv-LV" b="1" dirty="0"/>
              <a:t>Šķirojot atkritumus, mēs:</a:t>
            </a:r>
            <a:endParaRPr lang="lv-LV" dirty="0"/>
          </a:p>
          <a:p>
            <a:pPr lvl="0"/>
            <a:r>
              <a:rPr lang="lv-LV" i="1" dirty="0">
                <a:solidFill>
                  <a:srgbClr val="00B050"/>
                </a:solidFill>
              </a:rPr>
              <a:t>Atkritumus pārvēršam par vērtīgām otrreizējām izejvielām</a:t>
            </a:r>
            <a:r>
              <a:rPr lang="lv-LV" dirty="0"/>
              <a:t>, kas ir izmantojamas atkārtoti jau izstrādājumu pagatavošanā;</a:t>
            </a:r>
          </a:p>
          <a:p>
            <a:pPr lvl="0"/>
            <a:r>
              <a:rPr lang="lv-LV" i="1" dirty="0">
                <a:solidFill>
                  <a:srgbClr val="00B050"/>
                </a:solidFill>
              </a:rPr>
              <a:t>Taupām dabas resursus</a:t>
            </a:r>
            <a:r>
              <a:rPr lang="lv-LV" dirty="0"/>
              <a:t>, saglabājot naftas produktus, koksni un citus resursus nākamajām paaudzēm, kā arī ievērojami samazinot ūdens un energoresursu patēriņu;</a:t>
            </a:r>
          </a:p>
          <a:p>
            <a:pPr lvl="0"/>
            <a:r>
              <a:rPr lang="lv-LV" i="1" dirty="0">
                <a:solidFill>
                  <a:srgbClr val="00B050"/>
                </a:solidFill>
              </a:rPr>
              <a:t>Ietaupām vietu atkritumu poligonos</a:t>
            </a:r>
            <a:r>
              <a:rPr lang="lv-LV" dirty="0">
                <a:solidFill>
                  <a:srgbClr val="00B050"/>
                </a:solidFill>
              </a:rPr>
              <a:t> </a:t>
            </a:r>
            <a:r>
              <a:rPr lang="lv-LV" dirty="0"/>
              <a:t>– lai noglabāt varētu tikai tos atkritumus, kurus tiešām vairs nav iespējams pārstrādāt atkārtoti;</a:t>
            </a:r>
          </a:p>
          <a:p>
            <a:pPr lvl="0"/>
            <a:r>
              <a:rPr lang="lv-LV" i="1" dirty="0">
                <a:solidFill>
                  <a:srgbClr val="00B050"/>
                </a:solidFill>
              </a:rPr>
              <a:t>Ietaupām savu naudu</a:t>
            </a:r>
            <a:r>
              <a:rPr lang="lv-LV" dirty="0"/>
              <a:t>, jo šķirotos atkritumus savāc un pārstrādā bez maksas, savukārt nešķiroto sadzīves atkritumu izvešanas un apglabāšanas tarifs ar katru gadu pieaug;</a:t>
            </a:r>
          </a:p>
          <a:p>
            <a:pPr lvl="0"/>
            <a:r>
              <a:rPr lang="lv-LV" i="1" dirty="0">
                <a:solidFill>
                  <a:srgbClr val="00B050"/>
                </a:solidFill>
              </a:rPr>
              <a:t>Saudzējam vidi un ekoloģiju</a:t>
            </a:r>
            <a:r>
              <a:rPr lang="lv-LV" dirty="0">
                <a:solidFill>
                  <a:srgbClr val="00B050"/>
                </a:solidFill>
              </a:rPr>
              <a:t>, </a:t>
            </a:r>
            <a:r>
              <a:rPr lang="lv-LV" dirty="0"/>
              <a:t>jo atkritumi, nonākot dabā vai tiekot nepareizi utilizēti (piemēram, sadedzinot ugunskurā), rada nozīmīgu piesārņojumu un draudus cilvēka veselībai;</a:t>
            </a:r>
          </a:p>
          <a:p>
            <a:pPr lvl="0"/>
            <a:r>
              <a:rPr lang="lv-LV" i="1" dirty="0">
                <a:solidFill>
                  <a:srgbClr val="00B050"/>
                </a:solidFill>
              </a:rPr>
              <a:t>Padarām dabu ap mums skaistāku</a:t>
            </a:r>
            <a:r>
              <a:rPr lang="lv-LV" dirty="0">
                <a:solidFill>
                  <a:srgbClr val="00B050"/>
                </a:solidFill>
              </a:rPr>
              <a:t> </a:t>
            </a:r>
            <a:r>
              <a:rPr lang="lv-LV" dirty="0"/>
              <a:t>– bez ceļmalā nomestām pudelēm vai krūmu zaros iestrēgušiem polietilēna maisiņiem;</a:t>
            </a:r>
          </a:p>
          <a:p>
            <a:pPr lvl="0"/>
            <a:r>
              <a:rPr lang="lv-LV" i="1" dirty="0">
                <a:solidFill>
                  <a:srgbClr val="00B050"/>
                </a:solidFill>
              </a:rPr>
              <a:t>Parādām savu attieksmi, iestājoties par planētas nākotni </a:t>
            </a:r>
            <a:r>
              <a:rPr lang="lv-LV" dirty="0">
                <a:solidFill>
                  <a:srgbClr val="00B050"/>
                </a:solidFill>
              </a:rPr>
              <a:t>– </a:t>
            </a:r>
            <a:r>
              <a:rPr lang="lv-LV" dirty="0"/>
              <a:t>lai zaļi un veselīgi varētu dzīvot ne tikai mēs paši, bet arī mūsu bērni un mazbērni.</a:t>
            </a:r>
          </a:p>
          <a:p>
            <a:endParaRPr lang="lv-LV" dirty="0"/>
          </a:p>
        </p:txBody>
      </p:sp>
    </p:spTree>
    <p:extLst>
      <p:ext uri="{BB962C8B-B14F-4D97-AF65-F5344CB8AC3E}">
        <p14:creationId xmlns:p14="http://schemas.microsoft.com/office/powerpoint/2010/main" val="32063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02566"/>
          </a:xfrm>
        </p:spPr>
        <p:txBody>
          <a:bodyPr>
            <a:normAutofit/>
          </a:bodyPr>
          <a:lstStyle/>
          <a:p>
            <a:pPr algn="ctr"/>
            <a:r>
              <a:rPr lang="lv-LV" sz="3600" b="1" dirty="0" smtClean="0">
                <a:solidFill>
                  <a:srgbClr val="00B050"/>
                </a:solidFill>
                <a:latin typeface="Comic Sans MS" panose="030F0702030302020204" pitchFamily="66" charset="0"/>
              </a:rPr>
              <a:t>Papīrs</a:t>
            </a:r>
            <a:endParaRPr lang="lv-LV" sz="3600" b="1" dirty="0">
              <a:solidFill>
                <a:srgbClr val="00B050"/>
              </a:solidFill>
              <a:latin typeface="Comic Sans MS" panose="030F0702030302020204" pitchFamily="66" charset="0"/>
            </a:endParaRPr>
          </a:p>
        </p:txBody>
      </p:sp>
      <p:sp>
        <p:nvSpPr>
          <p:cNvPr id="14" name="Text Placeholder 13"/>
          <p:cNvSpPr>
            <a:spLocks noGrp="1"/>
          </p:cNvSpPr>
          <p:nvPr>
            <p:ph type="body" idx="1"/>
          </p:nvPr>
        </p:nvSpPr>
        <p:spPr>
          <a:xfrm>
            <a:off x="839788" y="1153392"/>
            <a:ext cx="5157787" cy="623454"/>
          </a:xfrm>
        </p:spPr>
        <p:txBody>
          <a:bodyPr/>
          <a:lstStyle/>
          <a:p>
            <a:pPr algn="ctr"/>
            <a:r>
              <a:rPr lang="lv-LV" dirty="0" smtClean="0"/>
              <a:t>Šķirojamais papīrs</a:t>
            </a:r>
            <a:endParaRPr lang="lv-LV" dirty="0"/>
          </a:p>
        </p:txBody>
      </p:sp>
      <p:sp>
        <p:nvSpPr>
          <p:cNvPr id="15" name="Content Placeholder 14"/>
          <p:cNvSpPr>
            <a:spLocks noGrp="1"/>
          </p:cNvSpPr>
          <p:nvPr>
            <p:ph sz="half" idx="2"/>
          </p:nvPr>
        </p:nvSpPr>
        <p:spPr>
          <a:xfrm>
            <a:off x="839788" y="2055958"/>
            <a:ext cx="5157787" cy="4133705"/>
          </a:xfrm>
        </p:spPr>
        <p:txBody>
          <a:bodyPr>
            <a:normAutofit fontScale="85000" lnSpcReduction="20000"/>
          </a:bodyPr>
          <a:lstStyle/>
          <a:p>
            <a:r>
              <a:rPr lang="lv-LV" b="1" dirty="0"/>
              <a:t>Tie ir: </a:t>
            </a:r>
            <a:r>
              <a:rPr lang="lv-LV" dirty="0"/>
              <a:t>visi papīra iepakojumi, kartona izstrādājumi, avīzes, žurnāli, grāmatas, pierakstu papīrs, olu bretes u.c. papīra/kartona izstrādājumi - kastes, kastītes utt.</a:t>
            </a:r>
          </a:p>
          <a:p>
            <a:r>
              <a:rPr lang="lv-LV" b="1" dirty="0"/>
              <a:t>Kā vākt</a:t>
            </a:r>
            <a:r>
              <a:rPr lang="lv-LV" dirty="0"/>
              <a:t>: otrreizējai pārstrādei sagatavo, atbrīvojot no piemaisījumiem un iespēju robežās saplacinot.</a:t>
            </a:r>
          </a:p>
          <a:p>
            <a:r>
              <a:rPr lang="lv-LV" b="1" dirty="0"/>
              <a:t>Otrreizējai pārstrādei der: avīžpapīrs</a:t>
            </a:r>
            <a:r>
              <a:rPr lang="lv-LV" dirty="0"/>
              <a:t>, kartons, rakstāmpapīrs, grāmatas, nešķirots papīrs, visa veida papīra/kartona izstrādājumi, arī saskavoti</a:t>
            </a:r>
            <a:r>
              <a:rPr lang="lv-LV" dirty="0" smtClean="0"/>
              <a:t>.</a:t>
            </a:r>
          </a:p>
          <a:p>
            <a:endParaRPr lang="lv-LV" dirty="0"/>
          </a:p>
          <a:p>
            <a:endParaRPr lang="lv-LV" dirty="0"/>
          </a:p>
        </p:txBody>
      </p:sp>
      <p:sp>
        <p:nvSpPr>
          <p:cNvPr id="16" name="Text Placeholder 15"/>
          <p:cNvSpPr>
            <a:spLocks noGrp="1"/>
          </p:cNvSpPr>
          <p:nvPr>
            <p:ph type="body" sz="quarter" idx="3"/>
          </p:nvPr>
        </p:nvSpPr>
        <p:spPr>
          <a:xfrm>
            <a:off x="6681355" y="1153391"/>
            <a:ext cx="5174671" cy="623454"/>
          </a:xfrm>
        </p:spPr>
        <p:txBody>
          <a:bodyPr/>
          <a:lstStyle/>
          <a:p>
            <a:pPr algn="ctr"/>
            <a:r>
              <a:rPr lang="lv-LV" dirty="0" smtClean="0"/>
              <a:t>Nešķirojamais papīrs</a:t>
            </a:r>
            <a:endParaRPr lang="lv-LV" dirty="0"/>
          </a:p>
        </p:txBody>
      </p:sp>
      <p:sp>
        <p:nvSpPr>
          <p:cNvPr id="17" name="Content Placeholder 16"/>
          <p:cNvSpPr>
            <a:spLocks noGrp="1"/>
          </p:cNvSpPr>
          <p:nvPr>
            <p:ph sz="quarter" idx="4"/>
          </p:nvPr>
        </p:nvSpPr>
        <p:spPr>
          <a:xfrm>
            <a:off x="6930736" y="2055957"/>
            <a:ext cx="4800600" cy="4563052"/>
          </a:xfrm>
        </p:spPr>
        <p:txBody>
          <a:bodyPr>
            <a:normAutofit/>
          </a:bodyPr>
          <a:lstStyle/>
          <a:p>
            <a:r>
              <a:rPr lang="lv-LV" sz="2400" b="1" dirty="0"/>
              <a:t>Pārstrādei neder:</a:t>
            </a:r>
            <a:r>
              <a:rPr lang="lv-LV" sz="2400" dirty="0"/>
              <a:t> papīrs un kartons, kas ir slapjš, netīrs, satur pārtikas piejaukumus, ir laminēts</a:t>
            </a:r>
            <a:r>
              <a:rPr lang="lv-LV" sz="2400" dirty="0" smtClean="0"/>
              <a:t>.</a:t>
            </a:r>
          </a:p>
          <a:p>
            <a:endParaRPr lang="lv-LV" sz="2400" dirty="0"/>
          </a:p>
          <a:p>
            <a:endParaRPr lang="lv-LV" sz="2400" dirty="0" smtClean="0"/>
          </a:p>
          <a:p>
            <a:endParaRPr lang="lv-LV" sz="2400" dirty="0"/>
          </a:p>
          <a:p>
            <a:endParaRPr lang="lv-LV" sz="2400" dirty="0"/>
          </a:p>
          <a:p>
            <a:pPr algn="just"/>
            <a:r>
              <a:rPr lang="lv-LV" sz="2400" b="1" dirty="0"/>
              <a:t>Kur nodot: jebkurā dalītās vākšanas konteinerā papīra atkritumiem (parasti zilā krāsā) vai speciāli ierīkotā EKO laukumā.</a:t>
            </a:r>
          </a:p>
          <a:p>
            <a:endParaRPr lang="lv-LV" dirty="0"/>
          </a:p>
        </p:txBody>
      </p:sp>
    </p:spTree>
    <p:extLst>
      <p:ext uri="{BB962C8B-B14F-4D97-AF65-F5344CB8AC3E}">
        <p14:creationId xmlns:p14="http://schemas.microsoft.com/office/powerpoint/2010/main" val="48701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1557"/>
          </a:xfrm>
        </p:spPr>
        <p:txBody>
          <a:bodyPr>
            <a:normAutofit/>
          </a:bodyPr>
          <a:lstStyle/>
          <a:p>
            <a:pPr algn="ctr"/>
            <a:r>
              <a:rPr lang="lv-LV" sz="3600" dirty="0" smtClean="0">
                <a:solidFill>
                  <a:srgbClr val="00B050"/>
                </a:solidFill>
                <a:latin typeface="Comic Sans MS" panose="030F0702030302020204" pitchFamily="66" charset="0"/>
              </a:rPr>
              <a:t>Plastmasa </a:t>
            </a:r>
            <a:endParaRPr lang="lv-LV" sz="3600" dirty="0">
              <a:solidFill>
                <a:srgbClr val="00B050"/>
              </a:solidFill>
              <a:latin typeface="Comic Sans MS" panose="030F0702030302020204" pitchFamily="66" charset="0"/>
            </a:endParaRPr>
          </a:p>
        </p:txBody>
      </p:sp>
      <p:sp>
        <p:nvSpPr>
          <p:cNvPr id="3" name="Text Placeholder 2"/>
          <p:cNvSpPr>
            <a:spLocks noGrp="1"/>
          </p:cNvSpPr>
          <p:nvPr>
            <p:ph type="body" idx="1"/>
          </p:nvPr>
        </p:nvSpPr>
        <p:spPr>
          <a:xfrm>
            <a:off x="839788" y="1506683"/>
            <a:ext cx="5157787" cy="394854"/>
          </a:xfrm>
        </p:spPr>
        <p:txBody>
          <a:bodyPr>
            <a:normAutofit lnSpcReduction="10000"/>
          </a:bodyPr>
          <a:lstStyle/>
          <a:p>
            <a:pPr algn="ctr"/>
            <a:r>
              <a:rPr lang="lv-LV" dirty="0" smtClean="0"/>
              <a:t>Šķirojamā plastmasa</a:t>
            </a:r>
            <a:endParaRPr lang="lv-LV" dirty="0"/>
          </a:p>
        </p:txBody>
      </p:sp>
      <p:sp>
        <p:nvSpPr>
          <p:cNvPr id="4" name="Content Placeholder 3"/>
          <p:cNvSpPr>
            <a:spLocks noGrp="1"/>
          </p:cNvSpPr>
          <p:nvPr>
            <p:ph sz="half" idx="2"/>
          </p:nvPr>
        </p:nvSpPr>
        <p:spPr>
          <a:xfrm>
            <a:off x="342900" y="2088573"/>
            <a:ext cx="5654675" cy="4101090"/>
          </a:xfrm>
        </p:spPr>
        <p:txBody>
          <a:bodyPr>
            <a:noAutofit/>
          </a:bodyPr>
          <a:lstStyle/>
          <a:p>
            <a:r>
              <a:rPr lang="lv-LV" sz="2400" b="1" dirty="0" smtClean="0"/>
              <a:t>Tie ir</a:t>
            </a:r>
            <a:r>
              <a:rPr lang="lv-LV" sz="2400" dirty="0" smtClean="0"/>
              <a:t>: pārsvarā tās ir tukšas PET pudeles, trauciņi, kastītes, plēves (LDPE) un maisiņi, HDPE plastmasas iepakojums.</a:t>
            </a:r>
          </a:p>
          <a:p>
            <a:r>
              <a:rPr lang="lv-LV" sz="2400" b="1" dirty="0" smtClean="0"/>
              <a:t>Kā vākt</a:t>
            </a:r>
            <a:r>
              <a:rPr lang="lv-LV" sz="2400" dirty="0" smtClean="0"/>
              <a:t>: otrreizējai pārstrādei sagatavo, izskalojot un atbrīvojot no piemaisījumiem, piemēram, no pārtikas paliekām, iespēju robežās saplacinot.</a:t>
            </a:r>
          </a:p>
          <a:p>
            <a:r>
              <a:rPr lang="lv-LV" sz="2400" b="1" dirty="0" smtClean="0"/>
              <a:t>Otrreizējai pārstrādei der:</a:t>
            </a:r>
            <a:r>
              <a:rPr lang="lv-LV" sz="2400" dirty="0" smtClean="0"/>
              <a:t> saplacinātas plastmasas dzērienu pudeles, plastmasas maisiņi, LDPE plēves, plastmasas kastītes no PET un HDPE.</a:t>
            </a:r>
          </a:p>
          <a:p>
            <a:pPr marL="0" indent="0">
              <a:buNone/>
            </a:pPr>
            <a:endParaRPr lang="lv-LV" sz="2400" dirty="0"/>
          </a:p>
        </p:txBody>
      </p:sp>
      <p:sp>
        <p:nvSpPr>
          <p:cNvPr id="5" name="Text Placeholder 4"/>
          <p:cNvSpPr>
            <a:spLocks noGrp="1"/>
          </p:cNvSpPr>
          <p:nvPr>
            <p:ph type="body" sz="quarter" idx="3"/>
          </p:nvPr>
        </p:nvSpPr>
        <p:spPr>
          <a:xfrm>
            <a:off x="6172200" y="1506682"/>
            <a:ext cx="5183188" cy="394855"/>
          </a:xfrm>
        </p:spPr>
        <p:txBody>
          <a:bodyPr>
            <a:normAutofit lnSpcReduction="10000"/>
          </a:bodyPr>
          <a:lstStyle/>
          <a:p>
            <a:pPr algn="ctr"/>
            <a:r>
              <a:rPr lang="lv-LV" dirty="0" smtClean="0"/>
              <a:t>Nešķirojamā plastmasa</a:t>
            </a:r>
            <a:endParaRPr lang="lv-LV" dirty="0"/>
          </a:p>
        </p:txBody>
      </p:sp>
      <p:sp>
        <p:nvSpPr>
          <p:cNvPr id="6" name="Content Placeholder 5"/>
          <p:cNvSpPr>
            <a:spLocks noGrp="1"/>
          </p:cNvSpPr>
          <p:nvPr>
            <p:ph sz="quarter" idx="4"/>
          </p:nvPr>
        </p:nvSpPr>
        <p:spPr>
          <a:xfrm>
            <a:off x="6172200" y="2202873"/>
            <a:ext cx="5735782" cy="4478482"/>
          </a:xfrm>
        </p:spPr>
        <p:txBody>
          <a:bodyPr>
            <a:normAutofit/>
          </a:bodyPr>
          <a:lstStyle/>
          <a:p>
            <a:r>
              <a:rPr lang="lv-LV" sz="2400" b="1" dirty="0"/>
              <a:t>Pārstrādei neder</a:t>
            </a:r>
            <a:r>
              <a:rPr lang="lv-LV" sz="2400" dirty="0"/>
              <a:t>: netīri plastmasas izstrādājumi, eļļas pudeles, jogurta, krējuma vai margarīna trauciņi, rotaļlietas, saimniecības preces, sadzīves priekšmeti</a:t>
            </a:r>
            <a:r>
              <a:rPr lang="lv-LV" sz="2400" dirty="0" smtClean="0"/>
              <a:t>.</a:t>
            </a:r>
          </a:p>
          <a:p>
            <a:endParaRPr lang="lv-LV" sz="2400" dirty="0"/>
          </a:p>
          <a:p>
            <a:endParaRPr lang="lv-LV" sz="2400" dirty="0" smtClean="0"/>
          </a:p>
          <a:p>
            <a:endParaRPr lang="lv-LV" sz="2400" dirty="0"/>
          </a:p>
          <a:p>
            <a:pPr algn="just"/>
            <a:r>
              <a:rPr lang="lv-LV" sz="2400" b="1" dirty="0"/>
              <a:t>Kur nodot: jebkurā dalītās vākšanas konteinerā plastmasas atkritumiem (parasti dzeltenā krāsā) vai speciāli ierīkotā EKO laukumā</a:t>
            </a:r>
          </a:p>
        </p:txBody>
      </p:sp>
    </p:spTree>
    <p:extLst>
      <p:ext uri="{BB962C8B-B14F-4D97-AF65-F5344CB8AC3E}">
        <p14:creationId xmlns:p14="http://schemas.microsoft.com/office/powerpoint/2010/main" val="108054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8266"/>
          </a:xfrm>
        </p:spPr>
        <p:txBody>
          <a:bodyPr>
            <a:normAutofit/>
          </a:bodyPr>
          <a:lstStyle/>
          <a:p>
            <a:pPr algn="ctr"/>
            <a:r>
              <a:rPr lang="lv-LV" sz="3600" dirty="0" smtClean="0">
                <a:solidFill>
                  <a:srgbClr val="00B050"/>
                </a:solidFill>
                <a:latin typeface="Comic Sans MS" panose="030F0702030302020204" pitchFamily="66" charset="0"/>
              </a:rPr>
              <a:t>Stikls </a:t>
            </a:r>
            <a:endParaRPr lang="lv-LV" sz="3600" dirty="0">
              <a:solidFill>
                <a:srgbClr val="00B050"/>
              </a:solidFill>
              <a:latin typeface="Comic Sans MS" panose="030F0702030302020204" pitchFamily="66" charset="0"/>
            </a:endParaRPr>
          </a:p>
        </p:txBody>
      </p:sp>
      <p:sp>
        <p:nvSpPr>
          <p:cNvPr id="3" name="Text Placeholder 2"/>
          <p:cNvSpPr>
            <a:spLocks noGrp="1"/>
          </p:cNvSpPr>
          <p:nvPr>
            <p:ph type="body" idx="1"/>
          </p:nvPr>
        </p:nvSpPr>
        <p:spPr>
          <a:xfrm>
            <a:off x="839788" y="1049482"/>
            <a:ext cx="5157787" cy="498763"/>
          </a:xfrm>
        </p:spPr>
        <p:txBody>
          <a:bodyPr/>
          <a:lstStyle/>
          <a:p>
            <a:pPr algn="ctr"/>
            <a:r>
              <a:rPr lang="lv-LV" dirty="0" smtClean="0"/>
              <a:t>Šķirojamais stikls</a:t>
            </a:r>
            <a:endParaRPr lang="lv-LV" dirty="0"/>
          </a:p>
        </p:txBody>
      </p:sp>
      <p:sp>
        <p:nvSpPr>
          <p:cNvPr id="4" name="Content Placeholder 3"/>
          <p:cNvSpPr>
            <a:spLocks noGrp="1"/>
          </p:cNvSpPr>
          <p:nvPr>
            <p:ph sz="half" idx="2"/>
          </p:nvPr>
        </p:nvSpPr>
        <p:spPr>
          <a:xfrm>
            <a:off x="426028" y="1652155"/>
            <a:ext cx="5571548" cy="4537508"/>
          </a:xfrm>
        </p:spPr>
        <p:txBody>
          <a:bodyPr/>
          <a:lstStyle/>
          <a:p>
            <a:r>
              <a:rPr lang="lv-LV" sz="2400" b="1" dirty="0"/>
              <a:t>Tie ir</a:t>
            </a:r>
            <a:r>
              <a:rPr lang="lv-LV" sz="2400" dirty="0"/>
              <a:t>: visa veida stikla burkas, burciņas, pudeles.</a:t>
            </a:r>
          </a:p>
          <a:p>
            <a:r>
              <a:rPr lang="lv-LV" sz="2400" b="1" dirty="0"/>
              <a:t>Kā vākt</a:t>
            </a:r>
            <a:r>
              <a:rPr lang="lv-LV" sz="2400" dirty="0"/>
              <a:t>: otrreizējai pārstrādei sagatavo, izskalojot un atbrīvojot no piemaisījumiem, piemēram, no pārtikas paliekām.</a:t>
            </a:r>
          </a:p>
          <a:p>
            <a:r>
              <a:rPr lang="lv-LV" sz="2400" b="1" dirty="0"/>
              <a:t>Otrreizējai pārstrādei de</a:t>
            </a:r>
            <a:r>
              <a:rPr lang="lv-LV" sz="2400" dirty="0"/>
              <a:t>r: stikla burkas, pudeles</a:t>
            </a:r>
            <a:r>
              <a:rPr lang="lv-LV" dirty="0"/>
              <a:t>.</a:t>
            </a:r>
          </a:p>
        </p:txBody>
      </p:sp>
      <p:sp>
        <p:nvSpPr>
          <p:cNvPr id="5" name="Text Placeholder 4"/>
          <p:cNvSpPr>
            <a:spLocks noGrp="1"/>
          </p:cNvSpPr>
          <p:nvPr>
            <p:ph type="body" sz="quarter" idx="3"/>
          </p:nvPr>
        </p:nvSpPr>
        <p:spPr>
          <a:xfrm>
            <a:off x="6172200" y="1153392"/>
            <a:ext cx="5183188" cy="394853"/>
          </a:xfrm>
        </p:spPr>
        <p:txBody>
          <a:bodyPr>
            <a:normAutofit lnSpcReduction="10000"/>
          </a:bodyPr>
          <a:lstStyle/>
          <a:p>
            <a:pPr algn="ctr"/>
            <a:r>
              <a:rPr lang="lv-LV" dirty="0" smtClean="0"/>
              <a:t>Nešķirojamais stikls</a:t>
            </a:r>
            <a:endParaRPr lang="lv-LV" dirty="0"/>
          </a:p>
        </p:txBody>
      </p:sp>
      <p:sp>
        <p:nvSpPr>
          <p:cNvPr id="6" name="Content Placeholder 5"/>
          <p:cNvSpPr>
            <a:spLocks noGrp="1"/>
          </p:cNvSpPr>
          <p:nvPr>
            <p:ph sz="quarter" idx="4"/>
          </p:nvPr>
        </p:nvSpPr>
        <p:spPr>
          <a:xfrm>
            <a:off x="6172200" y="1724891"/>
            <a:ext cx="5559136" cy="4464772"/>
          </a:xfrm>
        </p:spPr>
        <p:txBody>
          <a:bodyPr/>
          <a:lstStyle/>
          <a:p>
            <a:r>
              <a:rPr lang="lv-LV" sz="2400" b="1" dirty="0"/>
              <a:t>Pārstrādei neder</a:t>
            </a:r>
            <a:r>
              <a:rPr lang="lv-LV" sz="2400" dirty="0"/>
              <a:t>: spoguļstikls, auto stikls, eļļas pudeles, balzama pudeles (no māla), logu stikls, stikla lauskas.</a:t>
            </a:r>
          </a:p>
          <a:p>
            <a:pPr marL="0" indent="0">
              <a:buNone/>
            </a:pPr>
            <a:endParaRPr lang="lv-LV" sz="2400" b="1" dirty="0" smtClean="0"/>
          </a:p>
          <a:p>
            <a:pPr marL="0" indent="0">
              <a:buNone/>
            </a:pPr>
            <a:endParaRPr lang="lv-LV" sz="2400" b="1" dirty="0"/>
          </a:p>
          <a:p>
            <a:pPr marL="0" indent="0">
              <a:buNone/>
            </a:pPr>
            <a:endParaRPr lang="lv-LV" sz="2400" b="1" dirty="0" smtClean="0"/>
          </a:p>
          <a:p>
            <a:pPr marL="0" indent="0">
              <a:buNone/>
            </a:pPr>
            <a:endParaRPr lang="lv-LV" sz="2400" b="1" dirty="0"/>
          </a:p>
          <a:p>
            <a:pPr marL="0" indent="0" algn="just">
              <a:buNone/>
            </a:pPr>
            <a:r>
              <a:rPr lang="lv-LV" sz="2400" b="1" dirty="0" smtClean="0"/>
              <a:t>Kur </a:t>
            </a:r>
            <a:r>
              <a:rPr lang="lv-LV" sz="2400" b="1" dirty="0"/>
              <a:t>nodot: visas burkas un pudeles jebkurā dalītās vākšanas konteinerā stikla atkritumiem (parasti zaļā krāsā) vai speciāli ierīkotā EKO laukumā</a:t>
            </a:r>
          </a:p>
          <a:p>
            <a:endParaRPr lang="lv-LV" dirty="0"/>
          </a:p>
        </p:txBody>
      </p:sp>
    </p:spTree>
    <p:extLst>
      <p:ext uri="{BB962C8B-B14F-4D97-AF65-F5344CB8AC3E}">
        <p14:creationId xmlns:p14="http://schemas.microsoft.com/office/powerpoint/2010/main" val="236861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45473"/>
            <a:ext cx="11876809" cy="6556663"/>
          </a:xfrm>
          <a:blipFill>
            <a:blip r:embed="rId2"/>
            <a:stretch>
              <a:fillRect/>
            </a:stretch>
          </a:blipFill>
        </p:spPr>
        <p:txBody>
          <a:bodyPr>
            <a:normAutofit/>
          </a:bodyPr>
          <a:lstStyle/>
          <a:p>
            <a:endParaRPr lang="lv-LV" sz="100" dirty="0"/>
          </a:p>
        </p:txBody>
      </p:sp>
    </p:spTree>
    <p:extLst>
      <p:ext uri="{BB962C8B-B14F-4D97-AF65-F5344CB8AC3E}">
        <p14:creationId xmlns:p14="http://schemas.microsoft.com/office/powerpoint/2010/main" val="56885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419" y="654627"/>
            <a:ext cx="5708073" cy="4613564"/>
          </a:xfrm>
        </p:spPr>
        <p:txBody>
          <a:bodyPr>
            <a:normAutofit/>
          </a:bodyPr>
          <a:lstStyle/>
          <a:p>
            <a:pPr algn="ctr"/>
            <a:r>
              <a:rPr lang="lv-LV" sz="6600" b="1" dirty="0" smtClean="0">
                <a:solidFill>
                  <a:srgbClr val="00B050"/>
                </a:solidFill>
                <a:latin typeface="Comic Sans MS" panose="030F0702030302020204" pitchFamily="66" charset="0"/>
              </a:rPr>
              <a:t>Ko darīt ar pārējiem atkritumiem?</a:t>
            </a:r>
            <a:endParaRPr lang="lv-LV" sz="6600" b="1"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8551719" y="1705444"/>
            <a:ext cx="2524991" cy="2878282"/>
          </a:xfrm>
        </p:spPr>
        <p:txBody>
          <a:bodyPr>
            <a:normAutofit/>
          </a:bodyPr>
          <a:lstStyle/>
          <a:p>
            <a:endParaRPr lang="lv-LV" sz="100" dirty="0"/>
          </a:p>
        </p:txBody>
      </p:sp>
      <p:pic>
        <p:nvPicPr>
          <p:cNvPr id="4" name="Picture 3"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381" y="1426224"/>
            <a:ext cx="3491345" cy="4382294"/>
          </a:xfrm>
          <a:prstGeom prst="rect">
            <a:avLst/>
          </a:prstGeom>
          <a:noFill/>
          <a:ln>
            <a:noFill/>
          </a:ln>
        </p:spPr>
      </p:pic>
    </p:spTree>
    <p:extLst>
      <p:ext uri="{BB962C8B-B14F-4D97-AF65-F5344CB8AC3E}">
        <p14:creationId xmlns:p14="http://schemas.microsoft.com/office/powerpoint/2010/main" val="144239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46702"/>
          </a:xfrm>
        </p:spPr>
        <p:txBody>
          <a:bodyPr>
            <a:normAutofit/>
          </a:bodyPr>
          <a:lstStyle/>
          <a:p>
            <a:pPr algn="ctr"/>
            <a:r>
              <a:rPr lang="lv-LV" sz="3600" b="1" dirty="0" smtClean="0">
                <a:solidFill>
                  <a:srgbClr val="00B050"/>
                </a:solidFill>
                <a:latin typeface="Comic Sans MS" panose="030F0702030302020204" pitchFamily="66" charset="0"/>
              </a:rPr>
              <a:t>Metāls </a:t>
            </a:r>
            <a:endParaRPr lang="lv-LV" sz="3600" b="1" dirty="0">
              <a:solidFill>
                <a:srgbClr val="00B050"/>
              </a:solidFill>
              <a:latin typeface="Comic Sans MS" panose="030F0702030302020204" pitchFamily="66" charset="0"/>
            </a:endParaRPr>
          </a:p>
        </p:txBody>
      </p:sp>
      <p:sp>
        <p:nvSpPr>
          <p:cNvPr id="3" name="Text Placeholder 2"/>
          <p:cNvSpPr>
            <a:spLocks noGrp="1"/>
          </p:cNvSpPr>
          <p:nvPr>
            <p:ph type="body" idx="1"/>
          </p:nvPr>
        </p:nvSpPr>
        <p:spPr>
          <a:xfrm>
            <a:off x="839788" y="1111828"/>
            <a:ext cx="5157787" cy="569335"/>
          </a:xfrm>
        </p:spPr>
        <p:txBody>
          <a:bodyPr/>
          <a:lstStyle/>
          <a:p>
            <a:r>
              <a:rPr lang="lv-LV" dirty="0" smtClean="0"/>
              <a:t>Šķirojamais metāls</a:t>
            </a:r>
            <a:endParaRPr lang="lv-LV" dirty="0"/>
          </a:p>
        </p:txBody>
      </p:sp>
      <p:sp>
        <p:nvSpPr>
          <p:cNvPr id="4" name="Content Placeholder 3"/>
          <p:cNvSpPr>
            <a:spLocks noGrp="1"/>
          </p:cNvSpPr>
          <p:nvPr>
            <p:ph sz="half" idx="2"/>
          </p:nvPr>
        </p:nvSpPr>
        <p:spPr>
          <a:xfrm>
            <a:off x="436418" y="1776846"/>
            <a:ext cx="5561157" cy="4412818"/>
          </a:xfrm>
        </p:spPr>
        <p:txBody>
          <a:bodyPr>
            <a:normAutofit/>
          </a:bodyPr>
          <a:lstStyle/>
          <a:p>
            <a:r>
              <a:rPr lang="lv-LV" sz="2400" b="1" dirty="0"/>
              <a:t>Tie ir:</a:t>
            </a:r>
            <a:r>
              <a:rPr lang="lv-LV" sz="2400" dirty="0"/>
              <a:t> visa veida metāla izstrādājumi, kā arī metāla iepakojums, piemēram, skārdenes vai konservu kārbas.</a:t>
            </a:r>
          </a:p>
          <a:p>
            <a:r>
              <a:rPr lang="lv-LV" sz="2400" b="1" dirty="0"/>
              <a:t>Kā vākt:</a:t>
            </a:r>
            <a:r>
              <a:rPr lang="lv-LV" sz="2400" dirty="0"/>
              <a:t> otrreizējai pārstrādei sagatavo, atbrīvojot no piemaisījumiem, piemēram, no pārtikas paliekām, iespēju robežās saplacinot.</a:t>
            </a:r>
          </a:p>
          <a:p>
            <a:r>
              <a:rPr lang="lv-LV" sz="2400" b="1" dirty="0"/>
              <a:t>Otrreizējai pārstrādei der:</a:t>
            </a:r>
            <a:r>
              <a:rPr lang="lv-LV" sz="2400" dirty="0"/>
              <a:t> visa veida metāla izstrādājumi bez piemaisījumiem.</a:t>
            </a:r>
          </a:p>
          <a:p>
            <a:endParaRPr lang="lv-LV" dirty="0"/>
          </a:p>
        </p:txBody>
      </p:sp>
      <p:sp>
        <p:nvSpPr>
          <p:cNvPr id="5" name="Text Placeholder 4"/>
          <p:cNvSpPr>
            <a:spLocks noGrp="1"/>
          </p:cNvSpPr>
          <p:nvPr>
            <p:ph type="body" sz="quarter" idx="3"/>
          </p:nvPr>
        </p:nvSpPr>
        <p:spPr>
          <a:xfrm>
            <a:off x="6172200" y="1111828"/>
            <a:ext cx="5183188" cy="569335"/>
          </a:xfrm>
        </p:spPr>
        <p:txBody>
          <a:bodyPr/>
          <a:lstStyle/>
          <a:p>
            <a:r>
              <a:rPr lang="lv-LV" dirty="0" smtClean="0"/>
              <a:t>Nešķirojamais metāls </a:t>
            </a:r>
            <a:endParaRPr lang="lv-LV" dirty="0"/>
          </a:p>
        </p:txBody>
      </p:sp>
      <p:sp>
        <p:nvSpPr>
          <p:cNvPr id="6" name="Content Placeholder 5"/>
          <p:cNvSpPr>
            <a:spLocks noGrp="1"/>
          </p:cNvSpPr>
          <p:nvPr>
            <p:ph sz="quarter" idx="4"/>
          </p:nvPr>
        </p:nvSpPr>
        <p:spPr>
          <a:xfrm>
            <a:off x="6172200" y="1776845"/>
            <a:ext cx="5715000" cy="4412818"/>
          </a:xfrm>
        </p:spPr>
        <p:txBody>
          <a:bodyPr>
            <a:normAutofit/>
          </a:bodyPr>
          <a:lstStyle/>
          <a:p>
            <a:r>
              <a:rPr lang="lv-LV" sz="2400" b="1" dirty="0"/>
              <a:t>Pārstrādei neder</a:t>
            </a:r>
            <a:r>
              <a:rPr lang="lv-LV" sz="2400" dirty="0"/>
              <a:t>: taukaini, netīri metāla iepakojumi.</a:t>
            </a:r>
          </a:p>
          <a:p>
            <a:endParaRPr lang="lv-LV" sz="2400" b="1" dirty="0" smtClean="0"/>
          </a:p>
          <a:p>
            <a:endParaRPr lang="lv-LV" sz="2400" b="1" dirty="0" smtClean="0"/>
          </a:p>
          <a:p>
            <a:endParaRPr lang="lv-LV" sz="2400" b="1" dirty="0"/>
          </a:p>
          <a:p>
            <a:endParaRPr lang="lv-LV" sz="2400" b="1" dirty="0" smtClean="0"/>
          </a:p>
          <a:p>
            <a:pPr algn="just"/>
            <a:r>
              <a:rPr lang="lv-LV" sz="2400" b="1" dirty="0" smtClean="0"/>
              <a:t>Kur </a:t>
            </a:r>
            <a:r>
              <a:rPr lang="lv-LV" sz="2400" b="1" dirty="0"/>
              <a:t>nodot: jebkurā EKO laukumā vai specializētos metāllūžņu uzpirkšanas punktos, saņemot pretī attiecīgu samaksu.</a:t>
            </a:r>
          </a:p>
          <a:p>
            <a:endParaRPr lang="lv-LV" sz="2400" dirty="0"/>
          </a:p>
        </p:txBody>
      </p:sp>
    </p:spTree>
    <p:extLst>
      <p:ext uri="{BB962C8B-B14F-4D97-AF65-F5344CB8AC3E}">
        <p14:creationId xmlns:p14="http://schemas.microsoft.com/office/powerpoint/2010/main" val="317228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748"/>
          </a:xfrm>
        </p:spPr>
        <p:txBody>
          <a:bodyPr>
            <a:normAutofit fontScale="90000"/>
          </a:bodyPr>
          <a:lstStyle/>
          <a:p>
            <a:pPr algn="ctr"/>
            <a:r>
              <a:rPr lang="lv-LV" b="1" dirty="0">
                <a:solidFill>
                  <a:srgbClr val="00B050"/>
                </a:solidFill>
                <a:latin typeface="Comic Sans MS" panose="030F0702030302020204" pitchFamily="66" charset="0"/>
              </a:rPr>
              <a:t>Nolietotās </a:t>
            </a:r>
            <a:r>
              <a:rPr lang="lv-LV" b="1" dirty="0" smtClean="0">
                <a:solidFill>
                  <a:srgbClr val="00B050"/>
                </a:solidFill>
                <a:latin typeface="Comic Sans MS" panose="030F0702030302020204" pitchFamily="66" charset="0"/>
              </a:rPr>
              <a:t>elektroiekārtas</a:t>
            </a:r>
            <a:endParaRPr lang="lv-LV"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838200" y="1340426"/>
            <a:ext cx="10515600" cy="5060373"/>
          </a:xfrm>
        </p:spPr>
        <p:txBody>
          <a:bodyPr>
            <a:normAutofit fontScale="92500"/>
          </a:bodyPr>
          <a:lstStyle/>
          <a:p>
            <a:r>
              <a:rPr lang="lv-LV" sz="2600" b="1" dirty="0"/>
              <a:t>Tās ir:</a:t>
            </a:r>
            <a:r>
              <a:rPr lang="lv-LV" sz="2600" dirty="0"/>
              <a:t> jebkādas (lielas vai mazas) elektriskās un elektroniskās iekārtas, kas ir darbināmas ar strāvas avotu.</a:t>
            </a:r>
          </a:p>
          <a:p>
            <a:r>
              <a:rPr lang="lv-LV" sz="2600" b="1" dirty="0"/>
              <a:t>Kā vākt</a:t>
            </a:r>
            <a:r>
              <a:rPr lang="lv-LV" sz="2600" dirty="0"/>
              <a:t>: otrreizējai pārstrādei sagatavo, atvienojot no strāvas. Pirms nodošanas pārstrādei nedrīkst pašrocīgi izjaukt. Ja iekšā atrodas baterijas, tās izņem un nodod pārstrādei atsevišķi.</a:t>
            </a:r>
          </a:p>
          <a:p>
            <a:r>
              <a:rPr lang="lv-LV" sz="2600" b="1" dirty="0"/>
              <a:t>Otrreizējai pārstrādei der:</a:t>
            </a:r>
            <a:r>
              <a:rPr lang="lv-LV" sz="2600" dirty="0"/>
              <a:t> jebkāda veida elektroiekārtas</a:t>
            </a:r>
            <a:r>
              <a:rPr lang="lv-LV" sz="2600" dirty="0" smtClean="0"/>
              <a:t>.</a:t>
            </a:r>
          </a:p>
          <a:p>
            <a:pPr marL="0" indent="0">
              <a:buNone/>
            </a:pPr>
            <a:endParaRPr lang="lv-LV" sz="2600" dirty="0" smtClean="0"/>
          </a:p>
          <a:p>
            <a:pPr marL="0" indent="0">
              <a:buNone/>
            </a:pPr>
            <a:endParaRPr lang="lv-LV" sz="2600" dirty="0"/>
          </a:p>
          <a:p>
            <a:pPr algn="just"/>
            <a:r>
              <a:rPr lang="lv-LV" sz="2600" b="1" dirty="0"/>
              <a:t>Kur nodot: jebkurā EKO laukumā. Izmantojiet izdevību sazināties ar nolietotu elektroiekārtu savākšanas uzņēmumiem, kas bez maksas izvedīs nolietotu elektroiekārtu no Jūsu dzīvesvietas. Ja iegādājaties jaunu elektroiekārtu, pārdevējam atbilstoši likuma prasībām ir bez maksas jāpieņem no Jums tāda paša veida nolietotā elektroiekārta un jānodrošina tās utilizācija</a:t>
            </a:r>
            <a:r>
              <a:rPr lang="lv-LV" b="1" dirty="0" smtClean="0"/>
              <a:t>.</a:t>
            </a:r>
            <a:r>
              <a:rPr lang="lv-LV" dirty="0"/>
              <a:t> </a:t>
            </a:r>
          </a:p>
          <a:p>
            <a:endParaRPr lang="lv-LV" dirty="0"/>
          </a:p>
        </p:txBody>
      </p:sp>
    </p:spTree>
    <p:extLst>
      <p:ext uri="{BB962C8B-B14F-4D97-AF65-F5344CB8AC3E}">
        <p14:creationId xmlns:p14="http://schemas.microsoft.com/office/powerpoint/2010/main" val="2080676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961</Words>
  <Application>Microsoft Office PowerPoint</Application>
  <PresentationFormat>Pielāgots</PresentationFormat>
  <Paragraphs>89</Paragraphs>
  <Slides>13</Slides>
  <Notes>0</Notes>
  <HiddenSlides>0</HiddenSlides>
  <MMClips>0</MMClips>
  <ScaleCrop>false</ScaleCrop>
  <HeadingPairs>
    <vt:vector size="4" baseType="variant">
      <vt:variant>
        <vt:lpstr>Dizains</vt:lpstr>
      </vt:variant>
      <vt:variant>
        <vt:i4>1</vt:i4>
      </vt:variant>
      <vt:variant>
        <vt:lpstr>Slaidu virsraksti</vt:lpstr>
      </vt:variant>
      <vt:variant>
        <vt:i4>13</vt:i4>
      </vt:variant>
    </vt:vector>
  </HeadingPairs>
  <TitlesOfParts>
    <vt:vector size="14" baseType="lpstr">
      <vt:lpstr>Office Theme</vt:lpstr>
      <vt:lpstr>Pirmie soļi atkritumu šķirošanā</vt:lpstr>
      <vt:lpstr>Atkritumu šķirošanas nozīme un ieguvumi </vt:lpstr>
      <vt:lpstr>Papīrs</vt:lpstr>
      <vt:lpstr>Plastmasa </vt:lpstr>
      <vt:lpstr>Stikls </vt:lpstr>
      <vt:lpstr>PowerPoint prezentācija</vt:lpstr>
      <vt:lpstr>Ko darīt ar pārējiem atkritumiem?</vt:lpstr>
      <vt:lpstr>Metāls </vt:lpstr>
      <vt:lpstr>Nolietotās elektroiekārtas</vt:lpstr>
      <vt:lpstr>Medicīnas atkritumi</vt:lpstr>
      <vt:lpstr>Bioloģiski noārdāmie atkritumi, arī pārtikas atkritumi</vt:lpstr>
      <vt:lpstr>Lielgabarīta atkritumi un celtniecības atkritumi  Tie ir: vecās salūzušās mīkstās un korpusa mēbeles, jebkādi remontdarbu atkritumi. Kur nodot:  Ir jāsazinās ar atkritumu apsaimniekotāju, ar lūgumu nodrošināt Jums speciālu savākšanas konteineru šiem atkritumiem. Tas ir maksas pakalpojums. </vt:lpstr>
      <vt:lpstr>Sadzīves atkritumi, kas nav piemēroti otrreizējai pārstrādei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Atkritumu šķirošanas nozīme un ieguvumi</dc:title>
  <dc:creator>User</dc:creator>
  <cp:lastModifiedBy>Spriditis</cp:lastModifiedBy>
  <cp:revision>8</cp:revision>
  <dcterms:created xsi:type="dcterms:W3CDTF">2019-07-08T15:57:09Z</dcterms:created>
  <dcterms:modified xsi:type="dcterms:W3CDTF">2019-10-31T13:26:39Z</dcterms:modified>
</cp:coreProperties>
</file>