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9" r:id="rId2"/>
    <p:sldId id="326" r:id="rId3"/>
    <p:sldId id="270" r:id="rId4"/>
    <p:sldId id="278" r:id="rId5"/>
    <p:sldId id="321" r:id="rId6"/>
    <p:sldId id="322" r:id="rId7"/>
    <p:sldId id="325" r:id="rId8"/>
    <p:sldId id="327" r:id="rId9"/>
    <p:sldId id="318" r:id="rId10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0A102-447A-4FB8-864A-0CE023A348B4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328C-4ACE-4CA7-B34B-3A26C660E76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226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138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267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770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798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738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357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870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189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16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414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277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A8A1-3AD2-4DB0-9337-2D7ECBD8E3EF}" type="datetimeFigureOut">
              <a:rPr lang="lv-LV" smtClean="0"/>
              <a:t>28.06.2023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837E-1086-446B-A394-66803A25471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9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>
            <a:extLst>
              <a:ext uri="{FF2B5EF4-FFF2-40B4-BE49-F238E27FC236}">
                <a16:creationId xmlns:a16="http://schemas.microsoft.com/office/drawing/2014/main" id="{3B5E0CE0-6EE8-9615-0635-5C7C45E1A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4" y="579449"/>
            <a:ext cx="8083831" cy="56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eejamības rīki">
            <a:extLst>
              <a:ext uri="{FF2B5EF4-FFF2-40B4-BE49-F238E27FC236}">
                <a16:creationId xmlns:a16="http://schemas.microsoft.com/office/drawing/2014/main" id="{5C9E8877-6B38-42A0-8110-3D58341B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68" y="-1806580"/>
            <a:ext cx="5263992" cy="52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622EB5DA-60F5-53D2-FCA8-0C681980A887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B7C4827D-79BB-4E6F-A71E-1BE2FDB34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86C3D2A6-3180-8BAE-F54C-414086467B8E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AFE03295-B01A-0099-6DE7-BED711902EFF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7A14E2A4-536E-E9B6-4D96-81E573FDFAED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87BC3917-70F1-6D7E-7633-DA17D749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51" y="1561350"/>
            <a:ext cx="10901580" cy="46934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lv-LV" sz="2200" dirty="0"/>
              <a:t>2022. gada peļņa 27845 EUR –novirzīta zaudējumu segšanai</a:t>
            </a:r>
          </a:p>
          <a:p>
            <a:pPr>
              <a:lnSpc>
                <a:spcPct val="100000"/>
              </a:lnSpc>
            </a:pPr>
            <a:r>
              <a:rPr lang="lv-LV" sz="2200" dirty="0"/>
              <a:t>Bruto peļņas rentabilitāte 6,46%</a:t>
            </a:r>
          </a:p>
          <a:p>
            <a:pPr>
              <a:lnSpc>
                <a:spcPct val="100000"/>
              </a:lnSpc>
            </a:pPr>
            <a:r>
              <a:rPr lang="lv-LV" sz="2200" dirty="0"/>
              <a:t>Neto peļņas rādītājs 1,63%</a:t>
            </a:r>
          </a:p>
          <a:p>
            <a:pPr>
              <a:lnSpc>
                <a:spcPct val="100000"/>
              </a:lnSpc>
            </a:pPr>
            <a:r>
              <a:rPr lang="lv-LV" sz="2200" dirty="0"/>
              <a:t>Aizņēmuma summa 14239 EUR</a:t>
            </a:r>
          </a:p>
          <a:p>
            <a:pPr>
              <a:lnSpc>
                <a:spcPct val="100000"/>
              </a:lnSpc>
            </a:pPr>
            <a:r>
              <a:rPr lang="lv-LV" sz="2200" dirty="0"/>
              <a:t>Padarītie darbi: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200" dirty="0"/>
              <a:t>	- Jauna siltumtrase (7objekti)</a:t>
            </a:r>
          </a:p>
          <a:p>
            <a:pPr>
              <a:lnSpc>
                <a:spcPct val="100000"/>
              </a:lnSpc>
            </a:pPr>
            <a:r>
              <a:rPr lang="lv-LV" sz="2200" dirty="0"/>
              <a:t>Nākotnes plāni: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200" dirty="0"/>
              <a:t>	- saules paneļu uzstādīšana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200" dirty="0"/>
              <a:t>	- nodrošināt konkurētspējīgu siltumenerģijas tarifu</a:t>
            </a:r>
          </a:p>
          <a:p>
            <a:pPr>
              <a:lnSpc>
                <a:spcPct val="100000"/>
              </a:lnSpc>
            </a:pPr>
            <a:endParaRPr lang="lv-LV" dirty="0"/>
          </a:p>
        </p:txBody>
      </p:sp>
      <p:pic>
        <p:nvPicPr>
          <p:cNvPr id="2052" name="Picture 4" descr="No aprīļa Rīgā, Jūrmalā, Kārsavā un Alūksnē samazināsies apkures tarifi -  nra.lv">
            <a:extLst>
              <a:ext uri="{FF2B5EF4-FFF2-40B4-BE49-F238E27FC236}">
                <a16:creationId xmlns:a16="http://schemas.microsoft.com/office/drawing/2014/main" id="{86D8B011-A68F-6164-F0F8-CC2FC4B3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57" y="1885534"/>
            <a:ext cx="5263992" cy="3513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ūksnes nami - komunālie pakalpojumi, namu apsaimniekošana.">
            <a:extLst>
              <a:ext uri="{FF2B5EF4-FFF2-40B4-BE49-F238E27FC236}">
                <a16:creationId xmlns:a16="http://schemas.microsoft.com/office/drawing/2014/main" id="{4A0FE86C-D81C-B458-FD30-657FB899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90" y="-83994"/>
            <a:ext cx="5326855" cy="15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1ED2E2F6-8213-F2C9-545B-76C3869DE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74" y="1451639"/>
            <a:ext cx="10075407" cy="53035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2200" dirty="0"/>
              <a:t>2022. gada peļņa 2118 EUR - novirzīta zaudējumu segšanai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2200" dirty="0"/>
              <a:t>Bruto peļņas rentabilitāte 14,75%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2200" dirty="0"/>
              <a:t>Neto peļņas rādītājs 0,29%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2200" dirty="0"/>
              <a:t>Aizņēmuma summa 658 724 EUR (ilgtermiņā)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2200" dirty="0"/>
              <a:t>Aizņēmuma summa 90 390 EUR (īstermiņā)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Padarītie darbi: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pabeigta renovācija Dārza ielā 25</a:t>
            </a:r>
            <a:r>
              <a:rPr lang="lv-LV" sz="2200" dirty="0">
                <a:solidFill>
                  <a:prstClr val="black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lang="lv-LV" sz="2200" dirty="0">
                <a:solidFill>
                  <a:prstClr val="black"/>
                </a:solidFill>
              </a:rPr>
              <a:t>uzsākta renovācija Helēnas ielā 62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atsākta ūdens skaitītāju maiņa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Nākotnes plāni: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uzņēmuma reputācijas uzlabošana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dzīvojamo māju energoefektivitātes paaugstināšana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pagalmu labiekārtošana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lv-LV" sz="2400" dirty="0"/>
          </a:p>
        </p:txBody>
      </p: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F7C52E9E-9FFB-52DA-9F1F-72521D3C85CA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ttēls 8">
            <a:extLst>
              <a:ext uri="{FF2B5EF4-FFF2-40B4-BE49-F238E27FC236}">
                <a16:creationId xmlns:a16="http://schemas.microsoft.com/office/drawing/2014/main" id="{CF740EF5-08C1-AE39-7D19-8A2C8F2EA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F3F14086-B67A-C3B3-A7BC-8EF3C4221F95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284B2FAB-0BAA-FB7F-879C-C38D13AF2AF6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savienotājs 11">
            <a:extLst>
              <a:ext uri="{FF2B5EF4-FFF2-40B4-BE49-F238E27FC236}">
                <a16:creationId xmlns:a16="http://schemas.microsoft.com/office/drawing/2014/main" id="{EFACE2BB-6D85-E83E-3C18-8FFABDE93E41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Alūksnes nami - komunālie pakalpojumi, namu apsaimniekošana.">
            <a:extLst>
              <a:ext uri="{FF2B5EF4-FFF2-40B4-BE49-F238E27FC236}">
                <a16:creationId xmlns:a16="http://schemas.microsoft.com/office/drawing/2014/main" id="{DE3A04F1-E5FF-9DEA-43F4-AEE49A59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26" y="1755130"/>
            <a:ext cx="4343665" cy="4343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43EF255A-1938-F383-7DE8-5F376D68FC35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>
            <a:extLst>
              <a:ext uri="{FF2B5EF4-FFF2-40B4-BE49-F238E27FC236}">
                <a16:creationId xmlns:a16="http://schemas.microsoft.com/office/drawing/2014/main" id="{D5B04F8D-A7A1-73B4-9A6F-94351BF03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40EF2AC6-B6F0-4B45-583C-F6A3A27FE7AD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F1791115-FA08-03D5-DB4E-570953EA977A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EC7E7B0D-75B1-99BD-8430-64521124D316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E0049298-62A9-2718-47DA-02633A403D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668" y="-7974"/>
            <a:ext cx="1867541" cy="14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atura vietturis 15">
            <a:extLst>
              <a:ext uri="{FF2B5EF4-FFF2-40B4-BE49-F238E27FC236}">
                <a16:creationId xmlns:a16="http://schemas.microsoft.com/office/drawing/2014/main" id="{17E1BAF8-3FB4-DC1F-8F00-A7FF20E85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397" y="1248763"/>
            <a:ext cx="8565161" cy="5717356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2022. gada peļņa 2615 EUR - novirzīta zaudējumu segšanai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Bruto peļņas rentabilitāte -37,13%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Neto peļņas rādītājs 0,34%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Aizņēmuma summa </a:t>
            </a:r>
            <a:r>
              <a:rPr lang="lv-LV" sz="2400" dirty="0">
                <a:solidFill>
                  <a:prstClr val="black"/>
                </a:solidFill>
              </a:rPr>
              <a:t>102872 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EUR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lv-LV" sz="2400" dirty="0"/>
              <a:t>Padarītie darbi: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realizētie 2 projekti, izbūvējot ūdensvada tīklus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noslēgti 30 līgumi par jauniem </a:t>
            </a:r>
            <a:r>
              <a:rPr lang="lv-LV" sz="2400" dirty="0" err="1"/>
              <a:t>pieslēgumiem</a:t>
            </a:r>
            <a:r>
              <a:rPr lang="lv-LV" sz="24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sabiedrības partneris Alūksnes novada pašvaldības projektā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lv-LV" sz="2400" dirty="0"/>
              <a:t>Nākotnes plāni: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saules paneļu izbūve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ūdensvadu un kanalizācijas tīklu projektēšana un būvniecība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atjaunot autoparku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lv-LV" sz="2400" dirty="0"/>
              <a:t>	- turpināt veidot un aktualizēt kanalizācijas sistēmu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102" name="Picture 6" descr="Pieejamības rīki">
            <a:extLst>
              <a:ext uri="{FF2B5EF4-FFF2-40B4-BE49-F238E27FC236}">
                <a16:creationId xmlns:a16="http://schemas.microsoft.com/office/drawing/2014/main" id="{57DCB580-1B9E-4873-DD26-D1D3FB88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91" y="1439370"/>
            <a:ext cx="4387442" cy="2904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7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lūksnes slimnīca, Pils 1, Alūksne, Alūksnes nov., LV-4301">
            <a:extLst>
              <a:ext uri="{FF2B5EF4-FFF2-40B4-BE49-F238E27FC236}">
                <a16:creationId xmlns:a16="http://schemas.microsoft.com/office/drawing/2014/main" id="{20E4345C-1B4C-ADA0-8C70-1031BE8D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69" y="61207"/>
            <a:ext cx="3809438" cy="19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43EF255A-1938-F383-7DE8-5F376D68FC35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>
            <a:extLst>
              <a:ext uri="{FF2B5EF4-FFF2-40B4-BE49-F238E27FC236}">
                <a16:creationId xmlns:a16="http://schemas.microsoft.com/office/drawing/2014/main" id="{D5B04F8D-A7A1-73B4-9A6F-94351BF03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40EF2AC6-B6F0-4B45-583C-F6A3A27FE7AD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F1791115-FA08-03D5-DB4E-570953EA977A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EC7E7B0D-75B1-99BD-8430-64521124D316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irsraksts 9">
            <a:extLst>
              <a:ext uri="{FF2B5EF4-FFF2-40B4-BE49-F238E27FC236}">
                <a16:creationId xmlns:a16="http://schemas.microsoft.com/office/drawing/2014/main" id="{978BA507-BE91-EC63-EF97-FD384F82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684" y="421367"/>
            <a:ext cx="10515600" cy="1325563"/>
          </a:xfrm>
        </p:spPr>
        <p:txBody>
          <a:bodyPr/>
          <a:lstStyle/>
          <a:p>
            <a:pPr algn="ctr"/>
            <a:r>
              <a:rPr lang="lv-LV" dirty="0"/>
              <a:t>SIA  ‘‘Alūksnes Slimnīca’’</a:t>
            </a:r>
          </a:p>
        </p:txBody>
      </p:sp>
      <p:pic>
        <p:nvPicPr>
          <p:cNvPr id="5122" name="Picture 2" descr="Fotoattēls">
            <a:extLst>
              <a:ext uri="{FF2B5EF4-FFF2-40B4-BE49-F238E27FC236}">
                <a16:creationId xmlns:a16="http://schemas.microsoft.com/office/drawing/2014/main" id="{CBCA138F-33CC-4215-1C5E-CF0C32AC5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03" y="2601038"/>
            <a:ext cx="5262437" cy="394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DFBF93-FFF6-29D3-3B8D-880C8353EEF7}"/>
              </a:ext>
            </a:extLst>
          </p:cNvPr>
          <p:cNvSpPr txBox="1"/>
          <p:nvPr/>
        </p:nvSpPr>
        <p:spPr>
          <a:xfrm>
            <a:off x="587096" y="1882109"/>
            <a:ext cx="7825821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2022. gada peļņa 9863 EUR - novirzīta nodaļas iekārtojumam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Bruto peļņas rentabilitāte 4,61%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Neto peļņas rādītājs 0,21%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Aizņēmuma summa 473754 EUR (ilgtermiņā)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Aizņēmuma summa 102872 EUR (īstermiņā)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Padarītie darbi: </a:t>
            </a:r>
          </a:p>
          <a:p>
            <a:pPr>
              <a:spcBef>
                <a:spcPts val="1000"/>
              </a:spcBef>
            </a:pPr>
            <a:r>
              <a:rPr lang="lv-LV" sz="2200" dirty="0"/>
              <a:t>	- iegādāts jauns apkures katls</a:t>
            </a:r>
          </a:p>
          <a:p>
            <a:pPr>
              <a:spcBef>
                <a:spcPts val="1000"/>
              </a:spcBef>
            </a:pPr>
            <a:r>
              <a:rPr lang="lv-LV" sz="2200" dirty="0"/>
              <a:t>	- realizēts SAM projekts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lv-LV" sz="2200" dirty="0"/>
              <a:t>Nākotnes plāni: </a:t>
            </a:r>
          </a:p>
          <a:p>
            <a:pPr>
              <a:spcBef>
                <a:spcPts val="1000"/>
              </a:spcBef>
            </a:pPr>
            <a:r>
              <a:rPr lang="lv-LV" sz="2200" dirty="0"/>
              <a:t>	 - jauno ārstniecības personu piesaiste</a:t>
            </a:r>
          </a:p>
          <a:p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193390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epirkumi | SIA &quot;AP Kaudzītes&quot; | Page 2">
            <a:extLst>
              <a:ext uri="{FF2B5EF4-FFF2-40B4-BE49-F238E27FC236}">
                <a16:creationId xmlns:a16="http://schemas.microsoft.com/office/drawing/2014/main" id="{3E3891CB-3B6A-ACD5-1B66-F4495ABA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27" y="74792"/>
            <a:ext cx="4899585" cy="10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43EF255A-1938-F383-7DE8-5F376D68FC35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>
            <a:extLst>
              <a:ext uri="{FF2B5EF4-FFF2-40B4-BE49-F238E27FC236}">
                <a16:creationId xmlns:a16="http://schemas.microsoft.com/office/drawing/2014/main" id="{D5B04F8D-A7A1-73B4-9A6F-94351BF03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40EF2AC6-B6F0-4B45-583C-F6A3A27FE7AD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F1791115-FA08-03D5-DB4E-570953EA977A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EC7E7B0D-75B1-99BD-8430-64521124D316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Fotoattēls">
            <a:extLst>
              <a:ext uri="{FF2B5EF4-FFF2-40B4-BE49-F238E27FC236}">
                <a16:creationId xmlns:a16="http://schemas.microsoft.com/office/drawing/2014/main" id="{AE6FE240-4EA3-581F-6E3E-2D9523CCD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27" y="1830962"/>
            <a:ext cx="4767817" cy="3575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9C9-DD7B-F898-66AD-F2A216B3D8A2}"/>
              </a:ext>
            </a:extLst>
          </p:cNvPr>
          <p:cNvSpPr txBox="1"/>
          <p:nvPr/>
        </p:nvSpPr>
        <p:spPr>
          <a:xfrm>
            <a:off x="563774" y="1217853"/>
            <a:ext cx="10476137" cy="5396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 gada peļņa </a:t>
            </a: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40762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EUR - novirzīta zaudējumu segšanai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Bruto peļņas rentabilitāte -11,52%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Neto peļņas rādītājs 4,07%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Aizņēmuma summa 91017 EUR (ilgtermiņā)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Aizņēmuma summa 23690 EUR (īstermiņā)</a:t>
            </a: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Padarītie darbi: 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identificētas problēmas attīrīšanas iekārtu 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darbībā un veikts to </a:t>
            </a: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kapitālais 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remonts</a:t>
            </a: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Nākotnes plāni: 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apglabājamo atkritumu daudzuma samazināšana</a:t>
            </a:r>
          </a:p>
          <a:p>
            <a:pPr lvl="0">
              <a:spcBef>
                <a:spcPts val="1000"/>
              </a:spcBef>
              <a:defRPr/>
            </a:pP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	- </a:t>
            </a:r>
            <a:r>
              <a:rPr lang="lv-LV" sz="2200" dirty="0">
                <a:solidFill>
                  <a:prstClr val="black"/>
                </a:solidFill>
              </a:rPr>
              <a:t>poligona ekspluatācija, diferencējot atkritumu apsaimniekošanas darbības klāstu</a:t>
            </a:r>
            <a:endParaRPr lang="lv-LV" sz="220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spcBef>
                <a:spcPts val="1000"/>
              </a:spcBef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lang="lv-LV" sz="2200" dirty="0">
                <a:solidFill>
                  <a:prstClr val="black"/>
                </a:solidFill>
              </a:rPr>
              <a:t>bioloģisko atkritumu savākšana</a:t>
            </a: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85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lūksnes primārās veselības aprūpes centrs, Vidus 1, Alūksne, Alūksnes  nov., LV-4301">
            <a:extLst>
              <a:ext uri="{FF2B5EF4-FFF2-40B4-BE49-F238E27FC236}">
                <a16:creationId xmlns:a16="http://schemas.microsoft.com/office/drawing/2014/main" id="{1F207CCF-127B-B57E-9553-D368FE634A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66" y="-128592"/>
            <a:ext cx="4521497" cy="1937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43EF255A-1938-F383-7DE8-5F376D68FC35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>
            <a:extLst>
              <a:ext uri="{FF2B5EF4-FFF2-40B4-BE49-F238E27FC236}">
                <a16:creationId xmlns:a16="http://schemas.microsoft.com/office/drawing/2014/main" id="{D5B04F8D-A7A1-73B4-9A6F-94351BF03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40EF2AC6-B6F0-4B45-583C-F6A3A27FE7AD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F1791115-FA08-03D5-DB4E-570953EA977A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EC7E7B0D-75B1-99BD-8430-64521124D316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ttēls 1">
            <a:extLst>
              <a:ext uri="{FF2B5EF4-FFF2-40B4-BE49-F238E27FC236}">
                <a16:creationId xmlns:a16="http://schemas.microsoft.com/office/drawing/2014/main" id="{5F0673FE-9C3B-15F7-E624-A1574F3EF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546" y="2120145"/>
            <a:ext cx="6299792" cy="314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9CAC52-76F2-2FE8-DC6D-2CBFBFC17C3F}"/>
              </a:ext>
            </a:extLst>
          </p:cNvPr>
          <p:cNvSpPr txBox="1"/>
          <p:nvPr/>
        </p:nvSpPr>
        <p:spPr>
          <a:xfrm>
            <a:off x="623444" y="1628840"/>
            <a:ext cx="9275565" cy="496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2022. gada peļņa 8090 EUR- novirzīta kapitālsabiedrības attīstībai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Bruto peļņas rentabilitāte </a:t>
            </a: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14,64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Neto peļņas rādītājs 1,55%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Aizņēmuma nav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Padarītie darbi: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izremontēts fizioterapijas kabinets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	- iegādāti pamatlīdzekļi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Nākotnes plāni: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infrastruktūras kvalitātes uzlabošana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IT  papildināšana/atjaunošana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2200" dirty="0">
                <a:solidFill>
                  <a:prstClr val="black"/>
                </a:solidFill>
                <a:latin typeface="Calibri" panose="020F0502020204030204"/>
              </a:rPr>
              <a:t>	- medicīnas iekārtu iegāde un atjaunošana</a:t>
            </a: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3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622EB5DA-60F5-53D2-FCA8-0C681980A887}"/>
              </a:ext>
            </a:extLst>
          </p:cNvPr>
          <p:cNvCxnSpPr/>
          <p:nvPr/>
        </p:nvCxnSpPr>
        <p:spPr>
          <a:xfrm flipV="1">
            <a:off x="23085" y="0"/>
            <a:ext cx="276035" cy="6858001"/>
          </a:xfrm>
          <a:prstGeom prst="line">
            <a:avLst/>
          </a:prstGeom>
          <a:ln w="25400">
            <a:solidFill>
              <a:srgbClr val="62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B7C4827D-79BB-4E6F-A71E-1BE2FDB34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7" y="6298939"/>
            <a:ext cx="972000" cy="497854"/>
          </a:xfrm>
          <a:prstGeom prst="rect">
            <a:avLst/>
          </a:prstGeom>
        </p:spPr>
      </p:pic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86C3D2A6-3180-8BAE-F54C-414086467B8E}"/>
              </a:ext>
            </a:extLst>
          </p:cNvPr>
          <p:cNvCxnSpPr/>
          <p:nvPr/>
        </p:nvCxnSpPr>
        <p:spPr>
          <a:xfrm flipH="1" flipV="1">
            <a:off x="23085" y="0"/>
            <a:ext cx="1218" cy="6858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AFE03295-B01A-0099-6DE7-BED711902EFF}"/>
              </a:ext>
            </a:extLst>
          </p:cNvPr>
          <p:cNvCxnSpPr/>
          <p:nvPr/>
        </p:nvCxnSpPr>
        <p:spPr>
          <a:xfrm>
            <a:off x="1290419" y="6549886"/>
            <a:ext cx="10901581" cy="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7A14E2A4-536E-E9B6-4D96-81E573FDFAED}"/>
              </a:ext>
            </a:extLst>
          </p:cNvPr>
          <p:cNvCxnSpPr/>
          <p:nvPr/>
        </p:nvCxnSpPr>
        <p:spPr>
          <a:xfrm>
            <a:off x="1290419" y="6549886"/>
            <a:ext cx="10901581" cy="295104"/>
          </a:xfrm>
          <a:prstGeom prst="line">
            <a:avLst/>
          </a:prstGeom>
          <a:ln w="25400" cmpd="sng">
            <a:solidFill>
              <a:srgbClr val="62C3D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87BC3917-70F1-6D7E-7633-DA17D749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04" y="1461914"/>
            <a:ext cx="11265591" cy="498435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2022. gada peļņa </a:t>
            </a:r>
            <a:r>
              <a:rPr lang="lv-LV" sz="2400" dirty="0"/>
              <a:t>46452 EUR- </a:t>
            </a:r>
            <a:r>
              <a:rPr lang="lv-LV" sz="2400" dirty="0">
                <a:effectLst/>
                <a:ea typeface="Calibri" panose="020F0502020204030204" pitchFamily="34" charset="0"/>
              </a:rPr>
              <a:t>novirzīta esošās infrastruktūras atjaunošanai un uzlabošanai</a:t>
            </a:r>
          </a:p>
          <a:p>
            <a:pPr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Bruto peļņas rentabilitāte -659,65%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Neto peļņas rādītājs 62,23%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Aizņēmuma summa 31836 EUR (ilgtermiņā)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Aizņēmuma summa 20000 EUR (īstermiņā)</a:t>
            </a:r>
          </a:p>
          <a:p>
            <a:pPr>
              <a:lnSpc>
                <a:spcPct val="100000"/>
              </a:lnSpc>
            </a:pPr>
            <a:r>
              <a:rPr lang="lv-LV" sz="2400" dirty="0"/>
              <a:t>Padarītie darbi: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400" dirty="0"/>
              <a:t>	- iegādāts ritošais sastāvs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400" dirty="0"/>
              <a:t>	- pabeigta viesu mājas ‘‘Depo’’ labiekārtošana</a:t>
            </a:r>
          </a:p>
          <a:p>
            <a:pPr>
              <a:lnSpc>
                <a:spcPct val="100000"/>
              </a:lnSpc>
            </a:pPr>
            <a:r>
              <a:rPr lang="lv-LV" sz="2400" dirty="0"/>
              <a:t>Nākotnes plāni: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400" dirty="0"/>
              <a:t>	- depo ēkas labiekārtošana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400" dirty="0"/>
              <a:t>	- vēsturiskā salonvagona uzturēšana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2400" dirty="0"/>
              <a:t>	- klientu un pasažieru piesaiste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27C56-D235-0898-10F6-8A7AD98468DA}"/>
              </a:ext>
            </a:extLst>
          </p:cNvPr>
          <p:cNvSpPr txBox="1"/>
          <p:nvPr/>
        </p:nvSpPr>
        <p:spPr>
          <a:xfrm>
            <a:off x="3225518" y="397370"/>
            <a:ext cx="8062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SIA  ‘‘Gulbenes –Alūksnes bānītis’’</a:t>
            </a:r>
            <a:endParaRPr lang="lv-LV" dirty="0"/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id="{B051752A-8F79-454D-5930-959CA27D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320" y="2279206"/>
            <a:ext cx="5034475" cy="334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Bānītis">
            <a:extLst>
              <a:ext uri="{FF2B5EF4-FFF2-40B4-BE49-F238E27FC236}">
                <a16:creationId xmlns:a16="http://schemas.microsoft.com/office/drawing/2014/main" id="{69232644-4707-4AD6-E67D-3E32429D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67" y="166019"/>
            <a:ext cx="1260866" cy="12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3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AB74D8D-E5E4-6957-2F68-94C61188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B6216B8-A950-3947-3CB9-1D052B04E1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6F50111E-5B34-4896-BE96-8B488F9C38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BB7A5D3-6391-CD1E-8222-A70A5D7B8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8" t="22758" b="6726"/>
          <a:stretch/>
        </p:blipFill>
        <p:spPr>
          <a:xfrm>
            <a:off x="-1" y="-25400"/>
            <a:ext cx="12260545" cy="6870390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6DE598D7-A23F-EED9-8F1E-98A5661C86CA}"/>
              </a:ext>
            </a:extLst>
          </p:cNvPr>
          <p:cNvSpPr/>
          <p:nvPr/>
        </p:nvSpPr>
        <p:spPr>
          <a:xfrm>
            <a:off x="0" y="5154133"/>
            <a:ext cx="590114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110588" rIns="108847" bIns="110588">
            <a:noAutofit/>
          </a:bodyPr>
          <a:lstStyle/>
          <a:p>
            <a:pPr algn="ctr">
              <a:tabLst>
                <a:tab pos="0" algn="l"/>
                <a:tab pos="541182" algn="l"/>
                <a:tab pos="1084542" algn="l"/>
                <a:tab pos="1627901" algn="l"/>
                <a:tab pos="2171260" algn="l"/>
                <a:tab pos="2714619" algn="l"/>
                <a:tab pos="3257978" algn="l"/>
                <a:tab pos="3801338" algn="l"/>
                <a:tab pos="4344697" algn="l"/>
                <a:tab pos="4888056" algn="l"/>
                <a:tab pos="5431415" algn="l"/>
                <a:tab pos="5974775" algn="l"/>
                <a:tab pos="6518134" algn="l"/>
                <a:tab pos="7061058" algn="l"/>
                <a:tab pos="7604417" algn="l"/>
                <a:tab pos="8147776" algn="l"/>
                <a:tab pos="8691135" algn="l"/>
                <a:tab pos="9234495" algn="l"/>
                <a:tab pos="9777854" algn="l"/>
                <a:tab pos="10321213" algn="l"/>
                <a:tab pos="10864572" algn="l"/>
                <a:tab pos="11407932" algn="l"/>
                <a:tab pos="11951291" algn="l"/>
                <a:tab pos="12494650" algn="l"/>
                <a:tab pos="13038009" algn="l"/>
                <a:tab pos="13039751" algn="l"/>
              </a:tabLst>
            </a:pPr>
            <a:r>
              <a:rPr lang="lv-LV" sz="4400" spc="-1" dirty="0">
                <a:solidFill>
                  <a:srgbClr val="FFFFFF"/>
                </a:solidFill>
                <a:latin typeface="Futura Md TL" panose="020B0502020204020303" pitchFamily="34" charset="0"/>
                <a:ea typeface="Raleway"/>
                <a:cs typeface="Arial" panose="020B0604020202020204" pitchFamily="34" charset="0"/>
              </a:rPr>
              <a:t>Paldies par uzmanību!</a:t>
            </a:r>
            <a:endParaRPr lang="lv-LV" sz="4400" spc="-1" dirty="0">
              <a:solidFill>
                <a:srgbClr val="FFFFFF"/>
              </a:solidFill>
              <a:latin typeface="Futura Md TL" panose="020B05020202040203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5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472</Words>
  <Application>Microsoft Office PowerPoint</Application>
  <PresentationFormat>Platekrāna</PresentationFormat>
  <Paragraphs>83</Paragraphs>
  <Slides>9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Futura Md TL</vt:lpstr>
      <vt:lpstr>Office dizains</vt:lpstr>
      <vt:lpstr>PowerPoint prezentācija</vt:lpstr>
      <vt:lpstr>PowerPoint prezentācija</vt:lpstr>
      <vt:lpstr>PowerPoint prezentācija</vt:lpstr>
      <vt:lpstr>PowerPoint prezentācija</vt:lpstr>
      <vt:lpstr>SIA  ‘‘Alūksnes Slimnīca’’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Māra SALDĀBOLA</dc:creator>
  <cp:lastModifiedBy>Ingus BERKULIS</cp:lastModifiedBy>
  <cp:revision>220</cp:revision>
  <cp:lastPrinted>2023-06-28T07:44:05Z</cp:lastPrinted>
  <dcterms:created xsi:type="dcterms:W3CDTF">2023-04-25T09:55:54Z</dcterms:created>
  <dcterms:modified xsi:type="dcterms:W3CDTF">2023-06-28T07:44:22Z</dcterms:modified>
</cp:coreProperties>
</file>