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0"/>
  </p:notesMasterIdLst>
  <p:handoutMasterIdLst>
    <p:handoutMasterId r:id="rId11"/>
  </p:handoutMasterIdLst>
  <p:sldIdLst>
    <p:sldId id="256" r:id="rId3"/>
    <p:sldId id="270" r:id="rId4"/>
    <p:sldId id="271" r:id="rId5"/>
    <p:sldId id="273" r:id="rId6"/>
    <p:sldId id="261" r:id="rId7"/>
    <p:sldId id="272" r:id="rId8"/>
    <p:sldId id="274" r:id="rId9"/>
  </p:sldIdLst>
  <p:sldSz cx="9144000" cy="5143500" type="screen16x9"/>
  <p:notesSz cx="6735763" cy="9866313"/>
  <p:embeddedFontLst>
    <p:embeddedFont>
      <p:font typeface="Impact" panose="020B0806030902050204" pitchFamily="34" charset="0"/>
      <p:regular r:id="rId12"/>
    </p:embeddedFont>
    <p:embeddedFont>
      <p:font typeface="Open Sans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erriweather" panose="020B0604020202020204" charset="-7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46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264BA-7E44-4B99-A96E-E4A3E0BC960F}" type="datetimeFigureOut">
              <a:rPr lang="lv-LV" smtClean="0"/>
              <a:t>01.08.2023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72344-E9A4-4361-87D4-F5CC5D567D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25010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7b70f739eb_2_7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7b70f739eb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b70f739eb_2_9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7b70f739eb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9614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b70f739eb_2_9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7b70f739eb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017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b70f739eb_2_9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7b70f739eb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585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7b70f739eb_2_19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7b70f739eb_2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b70f739eb_2_9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7b70f739eb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11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7b70f739eb_2_7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7b70f739eb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83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/>
        </p:nvSpPr>
        <p:spPr>
          <a:xfrm>
            <a:off x="2705560" y="936790"/>
            <a:ext cx="3732880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lv-LV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Ernsta </a:t>
            </a:r>
            <a:r>
              <a:rPr lang="lv-LV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Glika Alūksnes Valsts ģimnāzija</a:t>
            </a:r>
            <a:endParaRPr sz="4400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oogle Shape;255;p31">
            <a:extLst>
              <a:ext uri="{FF2B5EF4-FFF2-40B4-BE49-F238E27FC236}">
                <a16:creationId xmlns:a16="http://schemas.microsoft.com/office/drawing/2014/main" id="{099D6599-7227-AC1C-E1A0-7AB370BE03EA}"/>
              </a:ext>
            </a:extLst>
          </p:cNvPr>
          <p:cNvGrpSpPr/>
          <p:nvPr/>
        </p:nvGrpSpPr>
        <p:grpSpPr>
          <a:xfrm>
            <a:off x="8574028" y="-78358"/>
            <a:ext cx="1708411" cy="5736143"/>
            <a:chOff x="-61921" y="-60324"/>
            <a:chExt cx="874721" cy="3021507"/>
          </a:xfrm>
        </p:grpSpPr>
        <p:sp>
          <p:nvSpPr>
            <p:cNvPr id="3" name="Google Shape;256;p31">
              <a:extLst>
                <a:ext uri="{FF2B5EF4-FFF2-40B4-BE49-F238E27FC236}">
                  <a16:creationId xmlns:a16="http://schemas.microsoft.com/office/drawing/2014/main" id="{EA90DB2D-C3CC-3F23-8010-2ABCF36D9275}"/>
                </a:ext>
              </a:extLst>
            </p:cNvPr>
            <p:cNvSpPr/>
            <p:nvPr/>
          </p:nvSpPr>
          <p:spPr>
            <a:xfrm>
              <a:off x="-61921" y="-60324"/>
              <a:ext cx="291831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4" name="Google Shape;257;p31">
              <a:extLst>
                <a:ext uri="{FF2B5EF4-FFF2-40B4-BE49-F238E27FC236}">
                  <a16:creationId xmlns:a16="http://schemas.microsoft.com/office/drawing/2014/main" id="{F047F0F7-A796-43A4-81C2-43EF343162F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255;p31">
            <a:extLst>
              <a:ext uri="{FF2B5EF4-FFF2-40B4-BE49-F238E27FC236}">
                <a16:creationId xmlns:a16="http://schemas.microsoft.com/office/drawing/2014/main" id="{DEF30947-561A-DE47-B75E-29A77F68CB7D}"/>
              </a:ext>
            </a:extLst>
          </p:cNvPr>
          <p:cNvGrpSpPr/>
          <p:nvPr/>
        </p:nvGrpSpPr>
        <p:grpSpPr>
          <a:xfrm>
            <a:off x="0" y="-440307"/>
            <a:ext cx="1708411" cy="5736143"/>
            <a:chOff x="-61921" y="-60324"/>
            <a:chExt cx="874721" cy="3021507"/>
          </a:xfrm>
        </p:grpSpPr>
        <p:sp>
          <p:nvSpPr>
            <p:cNvPr id="8" name="Google Shape;256;p31">
              <a:extLst>
                <a:ext uri="{FF2B5EF4-FFF2-40B4-BE49-F238E27FC236}">
                  <a16:creationId xmlns:a16="http://schemas.microsoft.com/office/drawing/2014/main" id="{C03C4E64-A98F-3483-10E7-DED942C98AF3}"/>
                </a:ext>
              </a:extLst>
            </p:cNvPr>
            <p:cNvSpPr/>
            <p:nvPr/>
          </p:nvSpPr>
          <p:spPr>
            <a:xfrm>
              <a:off x="-61921" y="-60324"/>
              <a:ext cx="291831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9" name="Google Shape;257;p31">
              <a:extLst>
                <a:ext uri="{FF2B5EF4-FFF2-40B4-BE49-F238E27FC236}">
                  <a16:creationId xmlns:a16="http://schemas.microsoft.com/office/drawing/2014/main" id="{3E57F26F-01D6-C71E-9AA8-CDDCCEFEF0F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79706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986" y="2659563"/>
            <a:ext cx="6114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E.Glika</a:t>
            </a:r>
            <a:r>
              <a:rPr lang="lv-LV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lv-LV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Alūksnes Valsts ģimnāzija</a:t>
            </a:r>
            <a:endParaRPr lang="lv-LV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6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152" name="Google Shape;152;p26"/>
            <p:cNvSpPr/>
            <p:nvPr/>
          </p:nvSpPr>
          <p:spPr>
            <a:xfrm>
              <a:off x="0" y="0"/>
              <a:ext cx="161523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153" name="Google Shape;153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6"/>
          <p:cNvSpPr txBox="1"/>
          <p:nvPr/>
        </p:nvSpPr>
        <p:spPr>
          <a:xfrm>
            <a:off x="6131275" y="800900"/>
            <a:ext cx="7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3835A-837F-CA89-5BE0-83205EBCE8B6}"/>
              </a:ext>
            </a:extLst>
          </p:cNvPr>
          <p:cNvSpPr txBox="1"/>
          <p:nvPr/>
        </p:nvSpPr>
        <p:spPr>
          <a:xfrm>
            <a:off x="90055" y="0"/>
            <a:ext cx="8543865" cy="641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mpact"/>
              </a:rPr>
              <a:t>Skola piedāvā</a:t>
            </a:r>
            <a:endParaRPr lang="lv-LV" sz="3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mpact"/>
            </a:endParaRPr>
          </a:p>
        </p:txBody>
      </p:sp>
      <p:pic>
        <p:nvPicPr>
          <p:cNvPr id="2" name="Google Shape;196;p28">
            <a:extLst>
              <a:ext uri="{FF2B5EF4-FFF2-40B4-BE49-F238E27FC236}">
                <a16:creationId xmlns:a16="http://schemas.microsoft.com/office/drawing/2014/main" id="{ECA19509-BC26-0640-B35A-C8322AFB6FF6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436" y="1001000"/>
            <a:ext cx="3900204" cy="24871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F904DECE-0932-01D3-3A6A-26FE8DB19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20" y="1011200"/>
            <a:ext cx="4468977" cy="1233235"/>
          </a:xfrm>
          <a:prstGeom prst="rect">
            <a:avLst/>
          </a:prstGeom>
          <a:solidFill>
            <a:srgbClr val="FFD699"/>
          </a:solidFill>
          <a:ln w="25400" algn="ctr">
            <a:solidFill>
              <a:srgbClr val="009D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 Tavi nākotnes nodomi ir </a:t>
            </a:r>
            <a:r>
              <a:rPr kumimoji="0" lang="lv-LV" altLang="lv-LV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kļūt, piemēram, </a:t>
            </a: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 mediķi, farmaceitu, biologu, uztura zinātnieku, vides </a:t>
            </a:r>
            <a:r>
              <a:rPr kumimoji="0" lang="lv-LV" altLang="lv-LV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specialistu, </a:t>
            </a: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tad izvēlies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lv-LV" altLang="lv-LV" sz="1600" b="0" i="0" u="none" strike="noStrike" cap="none" normalizeH="0" baseline="0" dirty="0">
                <a:ln>
                  <a:noFill/>
                </a:ln>
                <a:solidFill>
                  <a:srgbClr val="04617B"/>
                </a:solidFill>
                <a:effectLst/>
                <a:latin typeface="Times New Roman" panose="02020603050405020304" pitchFamily="18" charset="0"/>
              </a:rPr>
              <a:t>DABASZINĀTŅU </a:t>
            </a:r>
            <a:r>
              <a:rPr kumimoji="0" lang="lv-LV" altLang="lv-LV" sz="1000" b="0" i="0" u="none" strike="noStrike" cap="none" normalizeH="0" baseline="0" dirty="0">
                <a:ln>
                  <a:noFill/>
                </a:ln>
                <a:solidFill>
                  <a:srgbClr val="04617B"/>
                </a:solidFill>
                <a:effectLst/>
                <a:latin typeface="Times New Roman" panose="02020603050405020304" pitchFamily="18" charset="0"/>
              </a:rPr>
              <a:t>PROGRAMMU!</a:t>
            </a: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1A1E554-6F5F-3E3C-7F00-084360B0F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34" y="2519256"/>
            <a:ext cx="4762525" cy="909388"/>
          </a:xfrm>
          <a:prstGeom prst="rect">
            <a:avLst/>
          </a:prstGeom>
          <a:solidFill>
            <a:srgbClr val="FFC166"/>
          </a:solidFill>
          <a:ln w="25400" algn="ctr">
            <a:solidFill>
              <a:srgbClr val="009D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  <a:buClrTx/>
            </a:pP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Ja Tavi nākotnes nodomi ir </a:t>
            </a:r>
            <a:r>
              <a:rPr lang="lv-LV" altLang="lv-LV" dirty="0">
                <a:latin typeface="Times New Roman" panose="02020603050405020304" pitchFamily="18" charset="0"/>
              </a:rPr>
              <a:t>kļūt, piemēram, </a:t>
            </a: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 žurnālistu, tulkotāju, valodnieku, psihologu, starptautisko sakaru </a:t>
            </a:r>
            <a:r>
              <a:rPr kumimoji="0" lang="lv-LV" altLang="lv-LV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speciālistu, </a:t>
            </a: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tad izvēlies </a:t>
            </a:r>
            <a:r>
              <a:rPr kumimoji="0" lang="lv-LV" altLang="lv-LV" sz="1800" b="0" i="0" u="none" strike="noStrike" cap="none" normalizeH="0" baseline="0" dirty="0">
                <a:ln>
                  <a:noFill/>
                </a:ln>
                <a:solidFill>
                  <a:srgbClr val="04617B"/>
                </a:solidFill>
                <a:effectLst/>
                <a:latin typeface="Times New Roman" panose="02020603050405020304" pitchFamily="18" charset="0"/>
              </a:rPr>
              <a:t>VALODU </a:t>
            </a:r>
            <a:r>
              <a:rPr kumimoji="0" lang="lv-LV" altLang="lv-LV" sz="1000" b="0" i="0" u="none" strike="noStrike" cap="none" normalizeH="0" baseline="0" dirty="0">
                <a:ln>
                  <a:noFill/>
                </a:ln>
                <a:solidFill>
                  <a:srgbClr val="04617B"/>
                </a:solidFill>
                <a:effectLst/>
                <a:latin typeface="Times New Roman" panose="02020603050405020304" pitchFamily="18" charset="0"/>
              </a:rPr>
              <a:t>PROGRAMMU!</a:t>
            </a: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132FF3C-4E2D-0B58-40DE-C200D234C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870" y="3798386"/>
            <a:ext cx="4959350" cy="1148513"/>
          </a:xfrm>
          <a:prstGeom prst="rect">
            <a:avLst/>
          </a:prstGeom>
          <a:solidFill>
            <a:srgbClr val="F99970"/>
          </a:solidFill>
          <a:ln w="25400" algn="ctr">
            <a:solidFill>
              <a:srgbClr val="009D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Ja Tavi nākotnes nodomi </a:t>
            </a:r>
            <a:r>
              <a:rPr kumimoji="0" lang="lv-LV" altLang="lv-LV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ir kļūt, piemēram, </a:t>
            </a: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 matemātiķi, IKT </a:t>
            </a:r>
            <a:r>
              <a:rPr kumimoji="0" lang="lv-LV" altLang="lv-LV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speciālistu</a:t>
            </a: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datu analītiķi, būvinženieri un </a:t>
            </a:r>
            <a:r>
              <a:rPr kumimoji="0" lang="lv-LV" altLang="lv-LV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uzņēmēju, </a:t>
            </a: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tad izvēlies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lv-LV" altLang="lv-LV" sz="1600" b="0" i="0" u="none" strike="noStrike" cap="none" normalizeH="0" baseline="0" dirty="0">
                <a:ln>
                  <a:noFill/>
                </a:ln>
                <a:solidFill>
                  <a:srgbClr val="04617B"/>
                </a:solidFill>
                <a:effectLst/>
                <a:latin typeface="Times New Roman" panose="02020603050405020304" pitchFamily="18" charset="0"/>
              </a:rPr>
              <a:t>INŽENIERZINĀTŅU </a:t>
            </a:r>
            <a:r>
              <a:rPr kumimoji="0" lang="lv-LV" altLang="lv-LV" sz="1000" b="0" i="0" u="none" strike="noStrike" cap="none" normalizeH="0" baseline="0" dirty="0">
                <a:ln>
                  <a:noFill/>
                </a:ln>
                <a:solidFill>
                  <a:srgbClr val="04617B"/>
                </a:solidFill>
                <a:effectLst/>
                <a:latin typeface="Times New Roman" panose="02020603050405020304" pitchFamily="18" charset="0"/>
              </a:rPr>
              <a:t>PROGRAMMU!</a:t>
            </a: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Google Shape;267;p31">
            <a:extLst>
              <a:ext uri="{FF2B5EF4-FFF2-40B4-BE49-F238E27FC236}">
                <a16:creationId xmlns:a16="http://schemas.microsoft.com/office/drawing/2014/main" id="{CB99DDDA-8EC6-042C-5C75-8E09928A81A9}"/>
              </a:ext>
            </a:extLst>
          </p:cNvPr>
          <p:cNvCxnSpPr>
            <a:cxnSpLocks/>
          </p:cNvCxnSpPr>
          <p:nvPr/>
        </p:nvCxnSpPr>
        <p:spPr>
          <a:xfrm flipH="1">
            <a:off x="5263919" y="641458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" name="Google Shape;267;p31">
            <a:extLst>
              <a:ext uri="{FF2B5EF4-FFF2-40B4-BE49-F238E27FC236}">
                <a16:creationId xmlns:a16="http://schemas.microsoft.com/office/drawing/2014/main" id="{1D4CFA16-28FC-F13E-3ECE-F59CB906DD1B}"/>
              </a:ext>
            </a:extLst>
          </p:cNvPr>
          <p:cNvCxnSpPr>
            <a:cxnSpLocks/>
          </p:cNvCxnSpPr>
          <p:nvPr/>
        </p:nvCxnSpPr>
        <p:spPr>
          <a:xfrm flipH="1">
            <a:off x="6319157" y="500849"/>
            <a:ext cx="2518202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234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6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152" name="Google Shape;152;p26"/>
            <p:cNvSpPr/>
            <p:nvPr/>
          </p:nvSpPr>
          <p:spPr>
            <a:xfrm>
              <a:off x="0" y="0"/>
              <a:ext cx="161523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153" name="Google Shape;153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6"/>
          <p:cNvSpPr txBox="1"/>
          <p:nvPr/>
        </p:nvSpPr>
        <p:spPr>
          <a:xfrm>
            <a:off x="6131275" y="800900"/>
            <a:ext cx="7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3835A-837F-CA89-5BE0-83205EBCE8B6}"/>
              </a:ext>
            </a:extLst>
          </p:cNvPr>
          <p:cNvSpPr txBox="1"/>
          <p:nvPr/>
        </p:nvSpPr>
        <p:spPr>
          <a:xfrm>
            <a:off x="90055" y="0"/>
            <a:ext cx="8543865" cy="641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mpact"/>
              </a:rPr>
              <a:t>Skola piedāvā</a:t>
            </a:r>
            <a:endParaRPr lang="lv-LV" sz="3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mpact"/>
            </a:endParaRPr>
          </a:p>
        </p:txBody>
      </p:sp>
      <p:pic>
        <p:nvPicPr>
          <p:cNvPr id="4" name="Attēls 3" descr="Attēls, kurā ir koks, ārtelpa, zāle, ēka&#10;&#10;Apraksts ģenerēts automātiski">
            <a:extLst>
              <a:ext uri="{FF2B5EF4-FFF2-40B4-BE49-F238E27FC236}">
                <a16:creationId xmlns:a16="http://schemas.microsoft.com/office/drawing/2014/main" id="{BBD75807-5C76-EBAE-035D-B23DA2DB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096" y="641458"/>
            <a:ext cx="3830263" cy="2872697"/>
          </a:xfrm>
          <a:prstGeom prst="rect">
            <a:avLst/>
          </a:prstGeom>
        </p:spPr>
      </p:pic>
      <p:cxnSp>
        <p:nvCxnSpPr>
          <p:cNvPr id="2" name="Google Shape;267;p31">
            <a:extLst>
              <a:ext uri="{FF2B5EF4-FFF2-40B4-BE49-F238E27FC236}">
                <a16:creationId xmlns:a16="http://schemas.microsoft.com/office/drawing/2014/main" id="{B7309565-5B1E-3277-1B98-6E2D1B9E7E16}"/>
              </a:ext>
            </a:extLst>
          </p:cNvPr>
          <p:cNvCxnSpPr>
            <a:cxnSpLocks/>
          </p:cNvCxnSpPr>
          <p:nvPr/>
        </p:nvCxnSpPr>
        <p:spPr>
          <a:xfrm flipH="1">
            <a:off x="380239" y="641458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267;p31">
            <a:extLst>
              <a:ext uri="{FF2B5EF4-FFF2-40B4-BE49-F238E27FC236}">
                <a16:creationId xmlns:a16="http://schemas.microsoft.com/office/drawing/2014/main" id="{41ACD8D4-2A13-6428-5673-A68B52D63ABE}"/>
              </a:ext>
            </a:extLst>
          </p:cNvPr>
          <p:cNvCxnSpPr>
            <a:cxnSpLocks/>
          </p:cNvCxnSpPr>
          <p:nvPr/>
        </p:nvCxnSpPr>
        <p:spPr>
          <a:xfrm flipH="1">
            <a:off x="0" y="3113421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267;p31">
            <a:extLst>
              <a:ext uri="{FF2B5EF4-FFF2-40B4-BE49-F238E27FC236}">
                <a16:creationId xmlns:a16="http://schemas.microsoft.com/office/drawing/2014/main" id="{19576558-FFAC-1EB6-D14F-D64ED9E8EAE1}"/>
              </a:ext>
            </a:extLst>
          </p:cNvPr>
          <p:cNvCxnSpPr>
            <a:cxnSpLocks/>
          </p:cNvCxnSpPr>
          <p:nvPr/>
        </p:nvCxnSpPr>
        <p:spPr>
          <a:xfrm flipH="1">
            <a:off x="-1518146" y="3267952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267;p31">
            <a:extLst>
              <a:ext uri="{FF2B5EF4-FFF2-40B4-BE49-F238E27FC236}">
                <a16:creationId xmlns:a16="http://schemas.microsoft.com/office/drawing/2014/main" id="{9F6DDFB3-1B3B-CB5D-7726-2EFA96DEE2E1}"/>
              </a:ext>
            </a:extLst>
          </p:cNvPr>
          <p:cNvCxnSpPr>
            <a:cxnSpLocks/>
          </p:cNvCxnSpPr>
          <p:nvPr/>
        </p:nvCxnSpPr>
        <p:spPr>
          <a:xfrm flipH="1">
            <a:off x="-1170976" y="3514155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TextBox 10"/>
          <p:cNvSpPr txBox="1"/>
          <p:nvPr/>
        </p:nvSpPr>
        <p:spPr>
          <a:xfrm>
            <a:off x="615744" y="935831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 smtClean="0"/>
              <a:t>Tu varēsi izvēlēties:</a:t>
            </a:r>
          </a:p>
          <a:p>
            <a:endParaRPr lang="lv-LV" dirty="0"/>
          </a:p>
        </p:txBody>
      </p:sp>
      <p:graphicFrame>
        <p:nvGraphicFramePr>
          <p:cNvPr id="12" name="Tabu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841746"/>
              </p:ext>
            </p:extLst>
          </p:nvPr>
        </p:nvGraphicFramePr>
        <p:xfrm>
          <a:off x="268572" y="1282815"/>
          <a:ext cx="462489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422">
                  <a:extLst>
                    <a:ext uri="{9D8B030D-6E8A-4147-A177-3AD203B41FA5}">
                      <a16:colId xmlns:a16="http://schemas.microsoft.com/office/drawing/2014/main" val="4000109898"/>
                    </a:ext>
                  </a:extLst>
                </a:gridCol>
                <a:gridCol w="2657474">
                  <a:extLst>
                    <a:ext uri="{9D8B030D-6E8A-4147-A177-3AD203B41FA5}">
                      <a16:colId xmlns:a16="http://schemas.microsoft.com/office/drawing/2014/main" val="3897491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Padziļinātos kursus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Specializētos kursus</a:t>
                      </a: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32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Projekta darbs</a:t>
                      </a:r>
                    </a:p>
                    <a:p>
                      <a:r>
                        <a:rPr lang="lv-LV" dirty="0" smtClean="0"/>
                        <a:t>Ķīmija</a:t>
                      </a:r>
                      <a:r>
                        <a:rPr lang="lv-LV" baseline="0" dirty="0" smtClean="0"/>
                        <a:t> II</a:t>
                      </a:r>
                    </a:p>
                    <a:p>
                      <a:r>
                        <a:rPr lang="lv-LV" baseline="0" dirty="0" smtClean="0"/>
                        <a:t>Bioloģija II</a:t>
                      </a:r>
                    </a:p>
                    <a:p>
                      <a:r>
                        <a:rPr lang="lv-LV" baseline="0" dirty="0" smtClean="0"/>
                        <a:t>Fizika II</a:t>
                      </a:r>
                    </a:p>
                    <a:p>
                      <a:r>
                        <a:rPr lang="lv-LV" baseline="0" dirty="0" smtClean="0"/>
                        <a:t>Matemātika II</a:t>
                      </a:r>
                    </a:p>
                    <a:p>
                      <a:r>
                        <a:rPr lang="lv-LV" baseline="0" dirty="0" smtClean="0"/>
                        <a:t>Programmēšana II</a:t>
                      </a:r>
                    </a:p>
                    <a:p>
                      <a:r>
                        <a:rPr lang="lv-LV" baseline="0" dirty="0" smtClean="0"/>
                        <a:t>Angļu valoda II</a:t>
                      </a:r>
                    </a:p>
                    <a:p>
                      <a:r>
                        <a:rPr lang="lv-LV" baseline="0" dirty="0" smtClean="0"/>
                        <a:t>Vēsture II</a:t>
                      </a:r>
                    </a:p>
                    <a:p>
                      <a:r>
                        <a:rPr lang="lv-LV" baseline="0" dirty="0" smtClean="0"/>
                        <a:t>Latviešu valoda un literatūra II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Uzņēmējdarbība</a:t>
                      </a:r>
                    </a:p>
                    <a:p>
                      <a:r>
                        <a:rPr lang="lv-LV" dirty="0" smtClean="0"/>
                        <a:t>Vide un veselība</a:t>
                      </a:r>
                    </a:p>
                    <a:p>
                      <a:r>
                        <a:rPr lang="lv-LV" dirty="0" smtClean="0"/>
                        <a:t>Psiholoģija</a:t>
                      </a:r>
                    </a:p>
                    <a:p>
                      <a:r>
                        <a:rPr lang="lv-LV" dirty="0" smtClean="0"/>
                        <a:t>Tehniskā grafika</a:t>
                      </a:r>
                    </a:p>
                    <a:p>
                      <a:r>
                        <a:rPr lang="lv-LV" dirty="0" smtClean="0"/>
                        <a:t>Valsts aizsardzības mācība</a:t>
                      </a:r>
                    </a:p>
                    <a:p>
                      <a:r>
                        <a:rPr lang="lv-LV" dirty="0" smtClean="0"/>
                        <a:t>Jūrniecības izglītības pamati</a:t>
                      </a:r>
                    </a:p>
                    <a:p>
                      <a:r>
                        <a:rPr lang="lv-LV" dirty="0" smtClean="0"/>
                        <a:t>Teātris un drāma</a:t>
                      </a:r>
                    </a:p>
                    <a:p>
                      <a:r>
                        <a:rPr lang="lv-LV" dirty="0" smtClean="0"/>
                        <a:t>3.svešvaloda (šobrīd vācu val.)</a:t>
                      </a:r>
                    </a:p>
                    <a:p>
                      <a:r>
                        <a:rPr lang="lv-LV" dirty="0" smtClean="0"/>
                        <a:t>Novada mācība</a:t>
                      </a:r>
                      <a:endParaRPr lang="lv-L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983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9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6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152" name="Google Shape;152;p26"/>
            <p:cNvSpPr/>
            <p:nvPr/>
          </p:nvSpPr>
          <p:spPr>
            <a:xfrm>
              <a:off x="0" y="0"/>
              <a:ext cx="161523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153" name="Google Shape;153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6"/>
          <p:cNvSpPr txBox="1"/>
          <p:nvPr/>
        </p:nvSpPr>
        <p:spPr>
          <a:xfrm>
            <a:off x="6131275" y="800900"/>
            <a:ext cx="7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C3835A-837F-CA89-5BE0-83205EBCE8B6}"/>
              </a:ext>
            </a:extLst>
          </p:cNvPr>
          <p:cNvSpPr txBox="1"/>
          <p:nvPr/>
        </p:nvSpPr>
        <p:spPr>
          <a:xfrm>
            <a:off x="90055" y="0"/>
            <a:ext cx="8543865" cy="641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mpact"/>
              </a:rPr>
              <a:t>Skola piedāvā</a:t>
            </a:r>
            <a:endParaRPr lang="lv-LV" sz="32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Impac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9901" y="4303552"/>
            <a:ext cx="6873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Internātu jeb dienesta viesnīcu skolas teritorijā BEZ MAKSAS mūsu novada bērniem</a:t>
            </a:r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306640" y="617221"/>
            <a:ext cx="5508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Tev būs iespēja: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p</a:t>
            </a:r>
            <a:r>
              <a:rPr lang="lv-LV" dirty="0" smtClean="0"/>
              <a:t>apildu nodarbībās apgūt sev interesējošās tēmas, piemēram, ,,Jauno ķīmiķu skola’’;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 smtClean="0"/>
              <a:t>iesaistīties skolēnu pašpārvaldē;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p</a:t>
            </a:r>
            <a:r>
              <a:rPr lang="lv-LV" dirty="0" smtClean="0"/>
              <a:t>ārstāvēt ģimnāziju novada </a:t>
            </a:r>
          </a:p>
          <a:p>
            <a:r>
              <a:rPr lang="lv-LV" dirty="0" smtClean="0"/>
              <a:t>un valsts mācību priekšmetu olimpiādēs un konkursos;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b</a:t>
            </a:r>
            <a:r>
              <a:rPr lang="lv-LV" dirty="0" smtClean="0"/>
              <a:t>ūt ES Vēstnieku skolas dalībniekam;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p</a:t>
            </a:r>
            <a:r>
              <a:rPr lang="lv-LV" dirty="0" smtClean="0"/>
              <a:t>iedalīties starptautiskos projektos.</a:t>
            </a:r>
            <a:endParaRPr lang="lv-LV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563" y="532961"/>
            <a:ext cx="2286198" cy="168264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684" y="2402200"/>
            <a:ext cx="2471956" cy="1878301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387" y="2425821"/>
            <a:ext cx="2499577" cy="1877731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24" y="2433103"/>
            <a:ext cx="2702431" cy="184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/>
          <p:nvPr/>
        </p:nvSpPr>
        <p:spPr>
          <a:xfrm>
            <a:off x="514350" y="630225"/>
            <a:ext cx="31953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28" name="Google Shape;228;p30"/>
          <p:cNvSpPr txBox="1"/>
          <p:nvPr/>
        </p:nvSpPr>
        <p:spPr>
          <a:xfrm>
            <a:off x="1443961" y="3726938"/>
            <a:ext cx="24999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Šahs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3994975" y="3737400"/>
            <a:ext cx="249997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Novuss</a:t>
            </a:r>
            <a:endParaRPr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6424181" y="3726937"/>
            <a:ext cx="249997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rPr>
              <a:t>Galda teniss</a:t>
            </a:r>
            <a:endParaRPr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5" name="Google Shape;235;p30"/>
          <p:cNvCxnSpPr/>
          <p:nvPr/>
        </p:nvCxnSpPr>
        <p:spPr>
          <a:xfrm rot="5400000">
            <a:off x="-1186256" y="3737400"/>
            <a:ext cx="2812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6" name="Google Shape;236;p30"/>
          <p:cNvCxnSpPr/>
          <p:nvPr/>
        </p:nvCxnSpPr>
        <p:spPr>
          <a:xfrm rot="5400000">
            <a:off x="5228037" y="593525"/>
            <a:ext cx="2812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0" name="Google Shape;240;p30"/>
          <p:cNvSpPr txBox="1"/>
          <p:nvPr/>
        </p:nvSpPr>
        <p:spPr>
          <a:xfrm>
            <a:off x="194138" y="409908"/>
            <a:ext cx="589212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mpact"/>
              </a:rPr>
              <a:t>S</a:t>
            </a:r>
            <a:r>
              <a:rPr lang="e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Impact"/>
              </a:rPr>
              <a:t>tarpbrīžu aktivitātes</a:t>
            </a:r>
            <a:endParaRPr sz="32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274" y="2178765"/>
            <a:ext cx="1779295" cy="147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49"/>
          <a:stretch/>
        </p:blipFill>
        <p:spPr>
          <a:xfrm>
            <a:off x="6038290" y="2178766"/>
            <a:ext cx="1822340" cy="147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135" y="2181298"/>
            <a:ext cx="1923418" cy="14779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30"/>
          <p:cNvCxnSpPr/>
          <p:nvPr/>
        </p:nvCxnSpPr>
        <p:spPr>
          <a:xfrm rot="10800000">
            <a:off x="357744" y="1506675"/>
            <a:ext cx="2812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30"/>
          <p:cNvCxnSpPr/>
          <p:nvPr/>
        </p:nvCxnSpPr>
        <p:spPr>
          <a:xfrm rot="10800000">
            <a:off x="2222082" y="409908"/>
            <a:ext cx="2812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30"/>
          <p:cNvCxnSpPr/>
          <p:nvPr/>
        </p:nvCxnSpPr>
        <p:spPr>
          <a:xfrm>
            <a:off x="2011125" y="1743525"/>
            <a:ext cx="3390600" cy="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30"/>
          <p:cNvCxnSpPr/>
          <p:nvPr/>
        </p:nvCxnSpPr>
        <p:spPr>
          <a:xfrm>
            <a:off x="416379" y="182293"/>
            <a:ext cx="295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8" name="Google Shape;248;p30"/>
          <p:cNvPicPr preferRelativeResize="0"/>
          <p:nvPr/>
        </p:nvPicPr>
        <p:blipFill>
          <a:blip r:embed="rId6" cstate="print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76" y="313502"/>
            <a:ext cx="1543026" cy="1543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246;p30">
            <a:extLst>
              <a:ext uri="{FF2B5EF4-FFF2-40B4-BE49-F238E27FC236}">
                <a16:creationId xmlns:a16="http://schemas.microsoft.com/office/drawing/2014/main" id="{CD58E468-40B0-A967-3650-3FEF28C0928E}"/>
              </a:ext>
            </a:extLst>
          </p:cNvPr>
          <p:cNvCxnSpPr>
            <a:cxnSpLocks/>
          </p:cNvCxnSpPr>
          <p:nvPr/>
        </p:nvCxnSpPr>
        <p:spPr>
          <a:xfrm>
            <a:off x="2222082" y="4207832"/>
            <a:ext cx="660272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246;p30">
            <a:extLst>
              <a:ext uri="{FF2B5EF4-FFF2-40B4-BE49-F238E27FC236}">
                <a16:creationId xmlns:a16="http://schemas.microsoft.com/office/drawing/2014/main" id="{241D45D6-E58D-E518-2BB1-1D5B845D14AD}"/>
              </a:ext>
            </a:extLst>
          </p:cNvPr>
          <p:cNvCxnSpPr>
            <a:cxnSpLocks/>
          </p:cNvCxnSpPr>
          <p:nvPr/>
        </p:nvCxnSpPr>
        <p:spPr>
          <a:xfrm>
            <a:off x="3706425" y="4432461"/>
            <a:ext cx="513093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" name="Google Shape;255;p31">
            <a:extLst>
              <a:ext uri="{FF2B5EF4-FFF2-40B4-BE49-F238E27FC236}">
                <a16:creationId xmlns:a16="http://schemas.microsoft.com/office/drawing/2014/main" id="{8DF1EA7B-11FC-7A40-AA3F-BF3A8CE43758}"/>
              </a:ext>
            </a:extLst>
          </p:cNvPr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9" name="Google Shape;256;p31">
              <a:extLst>
                <a:ext uri="{FF2B5EF4-FFF2-40B4-BE49-F238E27FC236}">
                  <a16:creationId xmlns:a16="http://schemas.microsoft.com/office/drawing/2014/main" id="{14CB1B6B-ECCB-2F8D-B69B-AD010ADFA9ED}"/>
                </a:ext>
              </a:extLst>
            </p:cNvPr>
            <p:cNvSpPr/>
            <p:nvPr/>
          </p:nvSpPr>
          <p:spPr>
            <a:xfrm>
              <a:off x="0" y="0"/>
              <a:ext cx="161523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10" name="Google Shape;257;p31">
              <a:extLst>
                <a:ext uri="{FF2B5EF4-FFF2-40B4-BE49-F238E27FC236}">
                  <a16:creationId xmlns:a16="http://schemas.microsoft.com/office/drawing/2014/main" id="{F02095F8-FC1D-7E6F-806B-A5E0699F0DF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6"/>
          <p:cNvGrpSpPr/>
          <p:nvPr/>
        </p:nvGrpSpPr>
        <p:grpSpPr>
          <a:xfrm>
            <a:off x="8837359" y="-72330"/>
            <a:ext cx="1543051" cy="5808473"/>
            <a:chOff x="0" y="-38100"/>
            <a:chExt cx="812800" cy="3059607"/>
          </a:xfrm>
        </p:grpSpPr>
        <p:sp>
          <p:nvSpPr>
            <p:cNvPr id="152" name="Google Shape;152;p26"/>
            <p:cNvSpPr/>
            <p:nvPr/>
          </p:nvSpPr>
          <p:spPr>
            <a:xfrm>
              <a:off x="0" y="0"/>
              <a:ext cx="161523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153" name="Google Shape;153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6"/>
          <p:cNvSpPr txBox="1"/>
          <p:nvPr/>
        </p:nvSpPr>
        <p:spPr>
          <a:xfrm>
            <a:off x="6131275" y="800900"/>
            <a:ext cx="7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Attēls 6" descr="Attēls, kurā ir teksts&#10;&#10;Apraksts ģenerēts automātiski">
            <a:extLst>
              <a:ext uri="{FF2B5EF4-FFF2-40B4-BE49-F238E27FC236}">
                <a16:creationId xmlns:a16="http://schemas.microsoft.com/office/drawing/2014/main" id="{01B19873-49FD-F950-B496-AA15B5993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044" y="923365"/>
            <a:ext cx="2916462" cy="2971374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D6E711B2-7516-0C2B-A72B-88600598E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53" y="1001000"/>
            <a:ext cx="4613355" cy="2979329"/>
          </a:xfrm>
          <a:prstGeom prst="rect">
            <a:avLst/>
          </a:prstGeom>
          <a:solidFill>
            <a:srgbClr val="FFEBCC"/>
          </a:solidFill>
          <a:ln w="25400" algn="ctr">
            <a:solidFill>
              <a:srgbClr val="009D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No </a:t>
            </a:r>
            <a:r>
              <a:rPr lang="lv-LV" altLang="lv-LV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26</a:t>
            </a:r>
            <a:r>
              <a:rPr kumimoji="0" lang="lv-LV" altLang="lv-LV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. </a:t>
            </a:r>
            <a:r>
              <a:rPr kumimoji="0" lang="lv-LV" altLang="lv-LV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jūnija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v-LV" altLang="lv-LV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u</a:t>
            </a:r>
            <a:r>
              <a:rPr kumimoji="0" lang="lv-LV" altLang="lv-LV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zņemam skolēnus 10</a:t>
            </a:r>
            <a:r>
              <a:rPr kumimoji="0" lang="lv-LV" altLang="lv-LV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. klasē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konkursa kārtībā, ja iepriekšējās klases liecībā angļu valodā, matemātikā un latviešu valodā gada vērtējums nav zemāks par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 </a:t>
            </a:r>
            <a:r>
              <a:rPr kumimoji="0" lang="lv-LV" altLang="lv-LV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ballēm,</a:t>
            </a:r>
            <a:r>
              <a:rPr kumimoji="0" lang="lv-LV" altLang="lv-LV" sz="1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nav nepietiekamu vērtējumu un sekmīgi nokārtoti visi eksāmeni, beidzot 9.klasi</a:t>
            </a:r>
            <a:r>
              <a:rPr kumimoji="0" lang="lv-LV" altLang="lv-LV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lv-LV" altLang="lv-LV" sz="1800" dirty="0"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Uzņemam skolēnus arī 11. un 12.klasē.</a:t>
            </a: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Google Shape;267;p31">
            <a:extLst>
              <a:ext uri="{FF2B5EF4-FFF2-40B4-BE49-F238E27FC236}">
                <a16:creationId xmlns:a16="http://schemas.microsoft.com/office/drawing/2014/main" id="{0AAD6356-9000-C469-BA72-C11DCBF21212}"/>
              </a:ext>
            </a:extLst>
          </p:cNvPr>
          <p:cNvCxnSpPr>
            <a:cxnSpLocks/>
          </p:cNvCxnSpPr>
          <p:nvPr/>
        </p:nvCxnSpPr>
        <p:spPr>
          <a:xfrm flipH="1">
            <a:off x="5969530" y="166113"/>
            <a:ext cx="286782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" name="Google Shape;267;p31">
            <a:extLst>
              <a:ext uri="{FF2B5EF4-FFF2-40B4-BE49-F238E27FC236}">
                <a16:creationId xmlns:a16="http://schemas.microsoft.com/office/drawing/2014/main" id="{37EA8CD2-4D83-8053-0C63-E29439C9CFAD}"/>
              </a:ext>
            </a:extLst>
          </p:cNvPr>
          <p:cNvCxnSpPr>
            <a:cxnSpLocks/>
          </p:cNvCxnSpPr>
          <p:nvPr/>
        </p:nvCxnSpPr>
        <p:spPr>
          <a:xfrm flipH="1">
            <a:off x="6806970" y="288578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" name="Google Shape;267;p31">
            <a:extLst>
              <a:ext uri="{FF2B5EF4-FFF2-40B4-BE49-F238E27FC236}">
                <a16:creationId xmlns:a16="http://schemas.microsoft.com/office/drawing/2014/main" id="{543410BC-9C55-40A5-F7D9-8595C4DD7148}"/>
              </a:ext>
            </a:extLst>
          </p:cNvPr>
          <p:cNvCxnSpPr>
            <a:cxnSpLocks/>
          </p:cNvCxnSpPr>
          <p:nvPr/>
        </p:nvCxnSpPr>
        <p:spPr>
          <a:xfrm flipH="1">
            <a:off x="5257308" y="4868742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267;p31">
            <a:extLst>
              <a:ext uri="{FF2B5EF4-FFF2-40B4-BE49-F238E27FC236}">
                <a16:creationId xmlns:a16="http://schemas.microsoft.com/office/drawing/2014/main" id="{5B27E4DD-9672-A5B3-068F-C2698402913D}"/>
              </a:ext>
            </a:extLst>
          </p:cNvPr>
          <p:cNvCxnSpPr>
            <a:cxnSpLocks/>
          </p:cNvCxnSpPr>
          <p:nvPr/>
        </p:nvCxnSpPr>
        <p:spPr>
          <a:xfrm flipH="1">
            <a:off x="6806970" y="4719205"/>
            <a:ext cx="35734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379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/>
        </p:nvSpPr>
        <p:spPr>
          <a:xfrm>
            <a:off x="2705560" y="1750655"/>
            <a:ext cx="373288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lv-LV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Paldies par uzmanību!</a:t>
            </a:r>
            <a:endParaRPr sz="4400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oogle Shape;255;p31">
            <a:extLst>
              <a:ext uri="{FF2B5EF4-FFF2-40B4-BE49-F238E27FC236}">
                <a16:creationId xmlns:a16="http://schemas.microsoft.com/office/drawing/2014/main" id="{099D6599-7227-AC1C-E1A0-7AB370BE03EA}"/>
              </a:ext>
            </a:extLst>
          </p:cNvPr>
          <p:cNvGrpSpPr/>
          <p:nvPr/>
        </p:nvGrpSpPr>
        <p:grpSpPr>
          <a:xfrm>
            <a:off x="8574028" y="-78358"/>
            <a:ext cx="1708411" cy="5736143"/>
            <a:chOff x="-61921" y="-60324"/>
            <a:chExt cx="874721" cy="3021507"/>
          </a:xfrm>
        </p:grpSpPr>
        <p:sp>
          <p:nvSpPr>
            <p:cNvPr id="3" name="Google Shape;256;p31">
              <a:extLst>
                <a:ext uri="{FF2B5EF4-FFF2-40B4-BE49-F238E27FC236}">
                  <a16:creationId xmlns:a16="http://schemas.microsoft.com/office/drawing/2014/main" id="{EA90DB2D-C3CC-3F23-8010-2ABCF36D9275}"/>
                </a:ext>
              </a:extLst>
            </p:cNvPr>
            <p:cNvSpPr/>
            <p:nvPr/>
          </p:nvSpPr>
          <p:spPr>
            <a:xfrm>
              <a:off x="-61921" y="-60324"/>
              <a:ext cx="291831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4" name="Google Shape;257;p31">
              <a:extLst>
                <a:ext uri="{FF2B5EF4-FFF2-40B4-BE49-F238E27FC236}">
                  <a16:creationId xmlns:a16="http://schemas.microsoft.com/office/drawing/2014/main" id="{F047F0F7-A796-43A4-81C2-43EF343162F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255;p31">
            <a:extLst>
              <a:ext uri="{FF2B5EF4-FFF2-40B4-BE49-F238E27FC236}">
                <a16:creationId xmlns:a16="http://schemas.microsoft.com/office/drawing/2014/main" id="{DEF30947-561A-DE47-B75E-29A77F68CB7D}"/>
              </a:ext>
            </a:extLst>
          </p:cNvPr>
          <p:cNvGrpSpPr/>
          <p:nvPr/>
        </p:nvGrpSpPr>
        <p:grpSpPr>
          <a:xfrm>
            <a:off x="0" y="-440307"/>
            <a:ext cx="1708411" cy="5736143"/>
            <a:chOff x="-61921" y="-60324"/>
            <a:chExt cx="874721" cy="3021507"/>
          </a:xfrm>
        </p:grpSpPr>
        <p:sp>
          <p:nvSpPr>
            <p:cNvPr id="8" name="Google Shape;256;p31">
              <a:extLst>
                <a:ext uri="{FF2B5EF4-FFF2-40B4-BE49-F238E27FC236}">
                  <a16:creationId xmlns:a16="http://schemas.microsoft.com/office/drawing/2014/main" id="{C03C4E64-A98F-3483-10E7-DED942C98AF3}"/>
                </a:ext>
              </a:extLst>
            </p:cNvPr>
            <p:cNvSpPr/>
            <p:nvPr/>
          </p:nvSpPr>
          <p:spPr>
            <a:xfrm>
              <a:off x="-61921" y="-60324"/>
              <a:ext cx="291831" cy="3021507"/>
            </a:xfrm>
            <a:custGeom>
              <a:avLst/>
              <a:gdLst/>
              <a:ahLst/>
              <a:cxnLst/>
              <a:rect l="l" t="t" r="r" b="b"/>
              <a:pathLst>
                <a:path w="161523" h="3021507" extrusionOk="0">
                  <a:moveTo>
                    <a:pt x="0" y="0"/>
                  </a:moveTo>
                  <a:lnTo>
                    <a:pt x="161523" y="0"/>
                  </a:lnTo>
                  <a:lnTo>
                    <a:pt x="161523" y="3021507"/>
                  </a:lnTo>
                  <a:lnTo>
                    <a:pt x="0" y="3021507"/>
                  </a:lnTo>
                  <a:close/>
                </a:path>
              </a:pathLst>
            </a:custGeom>
            <a:solidFill>
              <a:srgbClr val="000000">
                <a:alpha val="62352"/>
              </a:srgbClr>
            </a:solidFill>
            <a:ln>
              <a:noFill/>
            </a:ln>
          </p:spPr>
        </p:sp>
        <p:sp>
          <p:nvSpPr>
            <p:cNvPr id="9" name="Google Shape;257;p31">
              <a:extLst>
                <a:ext uri="{FF2B5EF4-FFF2-40B4-BE49-F238E27FC236}">
                  <a16:creationId xmlns:a16="http://schemas.microsoft.com/office/drawing/2014/main" id="{3E57F26F-01D6-C71E-9AA8-CDDCCEFEF0F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Attēl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2" y="0"/>
            <a:ext cx="8004055" cy="5143500"/>
          </a:xfrm>
          <a:prstGeom prst="rect">
            <a:avLst/>
          </a:prstGeom>
        </p:spPr>
      </p:pic>
      <p:sp>
        <p:nvSpPr>
          <p:cNvPr id="11" name="Taisnstūris 10"/>
          <p:cNvSpPr/>
          <p:nvPr/>
        </p:nvSpPr>
        <p:spPr>
          <a:xfrm>
            <a:off x="3021162" y="3694833"/>
            <a:ext cx="5495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4000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Paldies par uzmanību</a:t>
            </a:r>
            <a:r>
              <a:rPr lang="lv-LV" sz="40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94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271</Words>
  <Application>Microsoft Office PowerPoint</Application>
  <PresentationFormat>Slaidrāde ekrānā (16:9)</PresentationFormat>
  <Paragraphs>52</Paragraphs>
  <Slides>7</Slides>
  <Notes>7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7</vt:i4>
      </vt:variant>
    </vt:vector>
  </HeadingPairs>
  <TitlesOfParts>
    <vt:vector size="15" baseType="lpstr">
      <vt:lpstr>Arial</vt:lpstr>
      <vt:lpstr>Impact</vt:lpstr>
      <vt:lpstr>Times New Roman</vt:lpstr>
      <vt:lpstr>Open Sans</vt:lpstr>
      <vt:lpstr>Calibri</vt:lpstr>
      <vt:lpstr>Merriweather</vt:lpstr>
      <vt:lpstr>Simple Light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Darbinieks</dc:creator>
  <cp:lastModifiedBy>Darbinieks</cp:lastModifiedBy>
  <cp:revision>30</cp:revision>
  <cp:lastPrinted>2023-04-19T11:26:08Z</cp:lastPrinted>
  <dcterms:modified xsi:type="dcterms:W3CDTF">2023-08-01T04:22:35Z</dcterms:modified>
</cp:coreProperties>
</file>