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4" r:id="rId3"/>
    <p:sldId id="286" r:id="rId4"/>
    <p:sldId id="287" r:id="rId5"/>
    <p:sldId id="293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297" r:id="rId15"/>
    <p:sldId id="262" r:id="rId16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284"/>
            <p14:sldId id="286"/>
            <p14:sldId id="287"/>
            <p14:sldId id="293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/>
              <a:t>Reģistrētie un likvidētie uzņēmumi, 2019.-2024.g.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Lapa1!$B$44</c:f>
              <c:strCache>
                <c:ptCount val="1"/>
                <c:pt idx="0">
                  <c:v>Reģistrēti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Lapa1!$A$45:$A$50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(līdz 23.01.)</c:v>
                </c:pt>
              </c:strCache>
            </c:strRef>
          </c:cat>
          <c:val>
            <c:numRef>
              <c:f>Lapa1!$B$45:$B$50</c:f>
              <c:numCache>
                <c:formatCode>0</c:formatCode>
                <c:ptCount val="6"/>
                <c:pt idx="0">
                  <c:v>47</c:v>
                </c:pt>
                <c:pt idx="1">
                  <c:v>35</c:v>
                </c:pt>
                <c:pt idx="2">
                  <c:v>38</c:v>
                </c:pt>
                <c:pt idx="3">
                  <c:v>30</c:v>
                </c:pt>
                <c:pt idx="4">
                  <c:v>43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5-4E72-9A04-DE52A9555AF5}"/>
            </c:ext>
          </c:extLst>
        </c:ser>
        <c:ser>
          <c:idx val="1"/>
          <c:order val="1"/>
          <c:tx>
            <c:strRef>
              <c:f>Lapa1!$C$44</c:f>
              <c:strCache>
                <c:ptCount val="1"/>
                <c:pt idx="0">
                  <c:v>Likvidēti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Lapa1!$A$45:$A$50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(līdz 23.01.)</c:v>
                </c:pt>
              </c:strCache>
            </c:strRef>
          </c:cat>
          <c:val>
            <c:numRef>
              <c:f>Lapa1!$C$45:$C$50</c:f>
              <c:numCache>
                <c:formatCode>0</c:formatCode>
                <c:ptCount val="6"/>
                <c:pt idx="0">
                  <c:v>70</c:v>
                </c:pt>
                <c:pt idx="1">
                  <c:v>43</c:v>
                </c:pt>
                <c:pt idx="2">
                  <c:v>59</c:v>
                </c:pt>
                <c:pt idx="3">
                  <c:v>39</c:v>
                </c:pt>
                <c:pt idx="4">
                  <c:v>43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5-4E72-9A04-DE52A9555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57587792"/>
        <c:axId val="-357585616"/>
      </c:barChart>
      <c:catAx>
        <c:axId val="-3575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357585616"/>
        <c:crosses val="autoZero"/>
        <c:auto val="1"/>
        <c:lblAlgn val="ctr"/>
        <c:lblOffset val="100"/>
        <c:noMultiLvlLbl val="0"/>
      </c:catAx>
      <c:valAx>
        <c:axId val="-3575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35758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2023.g. jaunreģistrētie uzņēmumi pēc nozares</a:t>
            </a:r>
          </a:p>
        </c:rich>
      </c:tx>
      <c:layout>
        <c:manualLayout>
          <c:xMode val="edge"/>
          <c:yMode val="edge"/>
          <c:x val="0.13546602869835039"/>
          <c:y val="2.9925176348614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3852201808107321"/>
          <c:y val="0.19980243335162584"/>
          <c:w val="0.52847383790677527"/>
          <c:h val="0.617959279219312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F5-4C22-ABA3-F166F946B2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F5-4C22-ABA3-F166F946B2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F5-4C22-ABA3-F166F946B2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F5-4C22-ABA3-F166F946B2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F5-4C22-ABA3-F166F946B2B1}"/>
              </c:ext>
            </c:extLst>
          </c:dPt>
          <c:dPt>
            <c:idx val="5"/>
            <c:bubble3D val="0"/>
            <c:explosion val="1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F5-4C22-ABA3-F166F946B2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F5-4C22-ABA3-F166F946B2B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F5-4C22-ABA3-F166F946B2B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F5-4C22-ABA3-F166F946B2B1}"/>
              </c:ext>
            </c:extLst>
          </c:dPt>
          <c:dLbls>
            <c:dLbl>
              <c:idx val="0"/>
              <c:layout>
                <c:manualLayout>
                  <c:x val="9.2522390646429378E-2"/>
                  <c:y val="3.1909035484263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235586060009718E-2"/>
                      <c:h val="0.10834949665398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F5-4C22-ABA3-F166F946B2B1}"/>
                </c:ext>
              </c:extLst>
            </c:dLbl>
            <c:dLbl>
              <c:idx val="1"/>
              <c:layout>
                <c:manualLayout>
                  <c:x val="4.4033662458859311E-3"/>
                  <c:y val="1.5413900778581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5-4C22-ABA3-F166F946B2B1}"/>
                </c:ext>
              </c:extLst>
            </c:dLbl>
            <c:dLbl>
              <c:idx val="2"/>
              <c:layout>
                <c:manualLayout>
                  <c:x val="2.9755694479004908E-2"/>
                  <c:y val="9.118931690483279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F5-4C22-ABA3-F166F946B2B1}"/>
                </c:ext>
              </c:extLst>
            </c:dLbl>
            <c:dLbl>
              <c:idx val="3"/>
              <c:layout>
                <c:manualLayout>
                  <c:x val="5.8548780385244609E-2"/>
                  <c:y val="-3.52161703057433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F5-4C22-ABA3-F166F946B2B1}"/>
                </c:ext>
              </c:extLst>
            </c:dLbl>
            <c:dLbl>
              <c:idx val="4"/>
              <c:layout>
                <c:manualLayout>
                  <c:x val="-3.8149231346081738E-2"/>
                  <c:y val="3.7422354918861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F5-4C22-ABA3-F166F946B2B1}"/>
                </c:ext>
              </c:extLst>
            </c:dLbl>
            <c:dLbl>
              <c:idx val="5"/>
              <c:layout>
                <c:manualLayout>
                  <c:x val="-0.14996361463270566"/>
                  <c:y val="-2.6806060437288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F5-4C22-ABA3-F166F946B2B1}"/>
                </c:ext>
              </c:extLst>
            </c:dLbl>
            <c:dLbl>
              <c:idx val="6"/>
              <c:layout>
                <c:manualLayout>
                  <c:x val="-6.0077246143010903E-2"/>
                  <c:y val="-6.9212401033493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F5-4C22-ABA3-F166F946B2B1}"/>
                </c:ext>
              </c:extLst>
            </c:dLbl>
            <c:dLbl>
              <c:idx val="7"/>
              <c:layout>
                <c:manualLayout>
                  <c:x val="-2.9107634232158265E-2"/>
                  <c:y val="3.1984655775195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F5-4C22-ABA3-F166F946B2B1}"/>
                </c:ext>
              </c:extLst>
            </c:dLbl>
            <c:dLbl>
              <c:idx val="8"/>
              <c:layout>
                <c:manualLayout>
                  <c:x val="-3.769459740370245E-2"/>
                  <c:y val="5.64300925121283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F5-4C22-ABA3-F166F946B2B1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Lapa1!$A$54:$A$62</c:f>
              <c:strCache>
                <c:ptCount val="9"/>
                <c:pt idx="0">
                  <c:v>Citi</c:v>
                </c:pt>
                <c:pt idx="1">
                  <c:v>Valsts pārvaldes ietsādes</c:v>
                </c:pt>
                <c:pt idx="2">
                  <c:v>Būvniecība</c:v>
                </c:pt>
                <c:pt idx="3">
                  <c:v>Biedrība</c:v>
                </c:pt>
                <c:pt idx="4">
                  <c:v>Operācijas ar nekustamo īpašumu</c:v>
                </c:pt>
                <c:pt idx="5">
                  <c:v> Vairumtirdzniecība un mazumtirdzniecība; automobiļu un motociklu remonts</c:v>
                </c:pt>
                <c:pt idx="6">
                  <c:v>Nav norādīts</c:v>
                </c:pt>
                <c:pt idx="7">
                  <c:v>Mežsaimniecība un mežizstrāde</c:v>
                </c:pt>
                <c:pt idx="8">
                  <c:v>Citi pakalpojumi</c:v>
                </c:pt>
              </c:strCache>
            </c:strRef>
          </c:cat>
          <c:val>
            <c:numRef>
              <c:f>Lapa1!$B$54:$B$62</c:f>
              <c:numCache>
                <c:formatCode>General</c:formatCode>
                <c:ptCount val="9"/>
                <c:pt idx="0">
                  <c:v>11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F5-4C22-ABA3-F166F946B2B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Bezdarba līmenis Alūksnes novadā, 2023.g.,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Lapa1!$A$5:$A$16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Lapa1!$G$5:$G$16</c:f>
              <c:numCache>
                <c:formatCode>General</c:formatCode>
                <c:ptCount val="12"/>
                <c:pt idx="0">
                  <c:v>7.4</c:v>
                </c:pt>
                <c:pt idx="1">
                  <c:v>7.3</c:v>
                </c:pt>
                <c:pt idx="2">
                  <c:v>7.2</c:v>
                </c:pt>
                <c:pt idx="3">
                  <c:v>6.8</c:v>
                </c:pt>
                <c:pt idx="4">
                  <c:v>6.9</c:v>
                </c:pt>
                <c:pt idx="5">
                  <c:v>6.7</c:v>
                </c:pt>
                <c:pt idx="6">
                  <c:v>6.8</c:v>
                </c:pt>
                <c:pt idx="7">
                  <c:v>6.7</c:v>
                </c:pt>
                <c:pt idx="8">
                  <c:v>6.6</c:v>
                </c:pt>
                <c:pt idx="9">
                  <c:v>6.8</c:v>
                </c:pt>
                <c:pt idx="10">
                  <c:v>6.9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3-4C0B-8DE9-8E6FF35CF1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67241840"/>
        <c:axId val="1067238576"/>
      </c:barChart>
      <c:catAx>
        <c:axId val="106724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7238576"/>
        <c:crosses val="autoZero"/>
        <c:auto val="1"/>
        <c:lblAlgn val="ctr"/>
        <c:lblOffset val="100"/>
        <c:noMultiLvlLbl val="0"/>
      </c:catAx>
      <c:valAx>
        <c:axId val="10672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Bezdarba līmenis,%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724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Bezdarba līmenis pa gadiem, </a:t>
            </a:r>
          </a:p>
          <a:p>
            <a:pPr>
              <a:defRPr/>
            </a:pPr>
            <a:r>
              <a:rPr lang="lv-LV"/>
              <a:t> 2022.-2023.g.,%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Lapa1!$B$38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Lapa1!$A$39:$A$41</c:f>
              <c:strCache>
                <c:ptCount val="3"/>
                <c:pt idx="0">
                  <c:v>Alūksnes novads</c:v>
                </c:pt>
                <c:pt idx="1">
                  <c:v>Vidzemes reģions</c:v>
                </c:pt>
                <c:pt idx="2">
                  <c:v>Latvija</c:v>
                </c:pt>
              </c:strCache>
            </c:strRef>
          </c:cat>
          <c:val>
            <c:numRef>
              <c:f>Lapa1!$B$39:$B$41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A-40E7-8BC9-149CA87CCFEC}"/>
            </c:ext>
          </c:extLst>
        </c:ser>
        <c:ser>
          <c:idx val="1"/>
          <c:order val="1"/>
          <c:tx>
            <c:strRef>
              <c:f>Lapa1!$C$38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Lapa1!$A$39:$A$41</c:f>
              <c:strCache>
                <c:ptCount val="3"/>
                <c:pt idx="0">
                  <c:v>Alūksnes novads</c:v>
                </c:pt>
                <c:pt idx="1">
                  <c:v>Vidzemes reģions</c:v>
                </c:pt>
                <c:pt idx="2">
                  <c:v>Latvija</c:v>
                </c:pt>
              </c:strCache>
            </c:strRef>
          </c:cat>
          <c:val>
            <c:numRef>
              <c:f>Lapa1!$C$39:$C$41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A-40E7-8BC9-149CA87CCF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3767568"/>
        <c:axId val="1283770288"/>
      </c:barChart>
      <c:catAx>
        <c:axId val="128376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83770288"/>
        <c:crosses val="autoZero"/>
        <c:auto val="1"/>
        <c:lblAlgn val="ctr"/>
        <c:lblOffset val="100"/>
        <c:noMultiLvlLbl val="0"/>
      </c:catAx>
      <c:valAx>
        <c:axId val="12837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Bezdarba līmenis,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8376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526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59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47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424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948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2328C-4ACE-4CA7-B34B-3A26C660E76F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27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8527982" y="2748044"/>
            <a:ext cx="329210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 </a:t>
            </a:r>
          </a:p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izpilddirektors</a:t>
            </a:r>
            <a:endParaRPr lang="lv-LV" sz="80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r>
              <a:rPr lang="lv-LV" sz="2400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Ingus Berkulis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7AAAF034-3EAA-CD9A-0F7B-B6D9C0E3F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r="11415"/>
          <a:stretch/>
        </p:blipFill>
        <p:spPr>
          <a:xfrm>
            <a:off x="627271" y="308113"/>
            <a:ext cx="7802218" cy="58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213511"/>
            <a:ext cx="478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15</a:t>
            </a:r>
            <a:r>
              <a:rPr lang="lv-LV" sz="2000" b="1" dirty="0">
                <a:solidFill>
                  <a:srgbClr val="002060"/>
                </a:solidFill>
              </a:rPr>
              <a:t> Klientu apkalpošanas centri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3DD37-2E36-2E29-6FC6-5001B8FDCC2D}"/>
              </a:ext>
            </a:extLst>
          </p:cNvPr>
          <p:cNvSpPr txBox="1"/>
          <p:nvPr/>
        </p:nvSpPr>
        <p:spPr>
          <a:xfrm>
            <a:off x="881796" y="924824"/>
            <a:ext cx="34227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Alūksne			3192</a:t>
            </a:r>
          </a:p>
          <a:p>
            <a:r>
              <a:rPr lang="lv-LV" dirty="0"/>
              <a:t>Pededze			445</a:t>
            </a:r>
          </a:p>
          <a:p>
            <a:r>
              <a:rPr lang="lv-LV" dirty="0"/>
              <a:t>Alsviķi			382</a:t>
            </a:r>
          </a:p>
          <a:p>
            <a:r>
              <a:rPr lang="lv-LV" dirty="0"/>
              <a:t>Anna			223</a:t>
            </a:r>
          </a:p>
          <a:p>
            <a:r>
              <a:rPr lang="lv-LV" dirty="0"/>
              <a:t>Ilzene			90</a:t>
            </a:r>
          </a:p>
          <a:p>
            <a:r>
              <a:rPr lang="lv-LV" dirty="0"/>
              <a:t>Jaunalūksne		104</a:t>
            </a:r>
          </a:p>
          <a:p>
            <a:r>
              <a:rPr lang="lv-LV" dirty="0"/>
              <a:t>Jaunanna, Kalncempji	169</a:t>
            </a:r>
          </a:p>
          <a:p>
            <a:r>
              <a:rPr lang="lv-LV" dirty="0"/>
              <a:t>Jaunlaicene		98</a:t>
            </a:r>
          </a:p>
          <a:p>
            <a:r>
              <a:rPr lang="lv-LV" dirty="0"/>
              <a:t>Liepna			153</a:t>
            </a:r>
          </a:p>
          <a:p>
            <a:r>
              <a:rPr lang="lv-LV" dirty="0"/>
              <a:t>Maliena			124</a:t>
            </a:r>
          </a:p>
          <a:p>
            <a:r>
              <a:rPr lang="lv-LV" dirty="0"/>
              <a:t>Mālupe			135</a:t>
            </a:r>
          </a:p>
          <a:p>
            <a:r>
              <a:rPr lang="lv-LV" dirty="0"/>
              <a:t>Veclaicene		84</a:t>
            </a:r>
          </a:p>
          <a:p>
            <a:r>
              <a:rPr lang="lv-LV" dirty="0"/>
              <a:t>Zeltiņi			170</a:t>
            </a:r>
          </a:p>
          <a:p>
            <a:r>
              <a:rPr lang="lv-LV" dirty="0"/>
              <a:t>Ziemeri			50</a:t>
            </a:r>
          </a:p>
          <a:p>
            <a:r>
              <a:rPr lang="lv-LV" dirty="0"/>
              <a:t>Mārkalne			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337D76-C6D4-6699-7CD4-CFA7AD2A1B3E}"/>
              </a:ext>
            </a:extLst>
          </p:cNvPr>
          <p:cNvSpPr txBox="1"/>
          <p:nvPr/>
        </p:nvSpPr>
        <p:spPr>
          <a:xfrm>
            <a:off x="299120" y="5064985"/>
            <a:ext cx="4895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2227</a:t>
            </a:r>
            <a:r>
              <a:rPr lang="lv-LV" dirty="0">
                <a:solidFill>
                  <a:srgbClr val="002060"/>
                </a:solidFill>
              </a:rPr>
              <a:t> VPVKAC sniegtie pakalpojumi pagastos</a:t>
            </a:r>
          </a:p>
          <a:p>
            <a:r>
              <a:rPr lang="lv-LV" sz="4000" b="1" dirty="0">
                <a:solidFill>
                  <a:srgbClr val="002060"/>
                </a:solidFill>
              </a:rPr>
              <a:t>3192</a:t>
            </a:r>
            <a:r>
              <a:rPr lang="lv-LV" dirty="0">
                <a:solidFill>
                  <a:srgbClr val="002060"/>
                </a:solidFill>
              </a:rPr>
              <a:t> - Alūksnē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524A59F1-1B1C-12A3-D317-E6CCFB32E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39" y="426913"/>
            <a:ext cx="6943154" cy="52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599400" y="133953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Attīstība un pasākumi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EDF9E-6D4C-0615-C385-928286516216}"/>
              </a:ext>
            </a:extLst>
          </p:cNvPr>
          <p:cNvSpPr txBox="1"/>
          <p:nvPr/>
        </p:nvSpPr>
        <p:spPr>
          <a:xfrm>
            <a:off x="570537" y="595271"/>
            <a:ext cx="52084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Īstenojot novada attīstības programmā noteikto,</a:t>
            </a:r>
          </a:p>
          <a:p>
            <a:r>
              <a:rPr lang="lv-LV" sz="4000" b="1" dirty="0">
                <a:solidFill>
                  <a:srgbClr val="002060"/>
                </a:solidFill>
              </a:rPr>
              <a:t>2</a:t>
            </a:r>
            <a:r>
              <a:rPr lang="lv-LV" sz="2000" dirty="0">
                <a:solidFill>
                  <a:srgbClr val="002060"/>
                </a:solidFill>
              </a:rPr>
              <a:t> gadu laikā </a:t>
            </a:r>
            <a:r>
              <a:rPr lang="lv-LV" sz="2000" b="1" dirty="0">
                <a:solidFill>
                  <a:srgbClr val="002060"/>
                </a:solidFill>
              </a:rPr>
              <a:t>realizētas </a:t>
            </a:r>
            <a:r>
              <a:rPr lang="lv-LV" sz="4000" b="1" dirty="0">
                <a:solidFill>
                  <a:srgbClr val="002060"/>
                </a:solidFill>
              </a:rPr>
              <a:t>26%</a:t>
            </a:r>
            <a:r>
              <a:rPr lang="lv-LV" sz="2000" b="1" dirty="0">
                <a:solidFill>
                  <a:srgbClr val="002060"/>
                </a:solidFill>
              </a:rPr>
              <a:t> aktivitātes</a:t>
            </a:r>
          </a:p>
          <a:p>
            <a:r>
              <a:rPr lang="lv-LV" sz="4000" b="1" dirty="0">
                <a:solidFill>
                  <a:srgbClr val="002060"/>
                </a:solidFill>
              </a:rPr>
              <a:t>15%</a:t>
            </a:r>
            <a:r>
              <a:rPr lang="lv-LV" sz="2000" b="1" dirty="0">
                <a:solidFill>
                  <a:srgbClr val="002060"/>
                </a:solidFill>
              </a:rPr>
              <a:t> aktivitātes tiek realizētas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546CB-A052-09E3-9C22-D8C0619753B7}"/>
              </a:ext>
            </a:extLst>
          </p:cNvPr>
          <p:cNvSpPr txBox="1"/>
          <p:nvPr/>
        </p:nvSpPr>
        <p:spPr>
          <a:xfrm>
            <a:off x="483251" y="2287348"/>
            <a:ext cx="4417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Pagastu apvienības pārvalde</a:t>
            </a:r>
          </a:p>
          <a:p>
            <a:r>
              <a:rPr lang="lv-LV" sz="2000" dirty="0">
                <a:solidFill>
                  <a:srgbClr val="002060"/>
                </a:solidFill>
              </a:rPr>
              <a:t>Viena administrācija</a:t>
            </a:r>
          </a:p>
          <a:p>
            <a:r>
              <a:rPr lang="lv-LV" sz="2000" dirty="0">
                <a:solidFill>
                  <a:srgbClr val="002060"/>
                </a:solidFill>
              </a:rPr>
              <a:t>Ēku un teritorijas pārziņi</a:t>
            </a:r>
          </a:p>
          <a:p>
            <a:r>
              <a:rPr lang="lv-LV" sz="2000" dirty="0">
                <a:solidFill>
                  <a:srgbClr val="002060"/>
                </a:solidFill>
              </a:rPr>
              <a:t>Bibliotēkas – klientu apkalpošanas centri</a:t>
            </a:r>
          </a:p>
          <a:p>
            <a:r>
              <a:rPr lang="lv-LV" sz="2000" dirty="0">
                <a:solidFill>
                  <a:srgbClr val="002060"/>
                </a:solidFill>
              </a:rPr>
              <a:t>Mērķtiecīga budžeta plānošana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D9FBB-676C-09D8-A618-0115C48625C2}"/>
              </a:ext>
            </a:extLst>
          </p:cNvPr>
          <p:cNvSpPr txBox="1"/>
          <p:nvPr/>
        </p:nvSpPr>
        <p:spPr>
          <a:xfrm>
            <a:off x="483251" y="4203173"/>
            <a:ext cx="526868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Kvalitatīva izglītība</a:t>
            </a:r>
            <a:endParaRPr lang="lv-LV" sz="2000" dirty="0">
              <a:solidFill>
                <a:srgbClr val="002060"/>
              </a:solidFill>
            </a:endParaRPr>
          </a:p>
          <a:p>
            <a:r>
              <a:rPr lang="lv-LV" sz="2000" dirty="0">
                <a:solidFill>
                  <a:srgbClr val="002060"/>
                </a:solidFill>
              </a:rPr>
              <a:t>Izglītības reforma, Sporta centrs, vidusskolas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7.-12.klašu korpuss, vēsturiskā korpusa pārbūve,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pacēlājs un garderobe Ziemeru pamatskolā, </a:t>
            </a:r>
          </a:p>
          <a:p>
            <a:r>
              <a:rPr lang="lv-LV" sz="2000" dirty="0" err="1">
                <a:solidFill>
                  <a:srgbClr val="002060"/>
                </a:solidFill>
              </a:rPr>
              <a:t>veloparks</a:t>
            </a:r>
            <a:endParaRPr lang="lv-LV" sz="2000" dirty="0">
              <a:solidFill>
                <a:srgbClr val="002060"/>
              </a:solidFill>
            </a:endParaRPr>
          </a:p>
          <a:p>
            <a:endParaRPr lang="lv-LV" sz="2800" dirty="0">
              <a:solidFill>
                <a:srgbClr val="002060"/>
              </a:solidFill>
            </a:endParaRPr>
          </a:p>
        </p:txBody>
      </p:sp>
      <p:pic>
        <p:nvPicPr>
          <p:cNvPr id="20" name="Attēls 19">
            <a:extLst>
              <a:ext uri="{FF2B5EF4-FFF2-40B4-BE49-F238E27FC236}">
                <a16:creationId xmlns:a16="http://schemas.microsoft.com/office/drawing/2014/main" id="{9CAFE138-F08D-84FC-DC30-3BC15C61D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3" y="133952"/>
            <a:ext cx="5974926" cy="62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599400" y="133953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Attīstība un pasākumi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BE141-3FAB-A873-3FA9-6293E9A5F755}"/>
              </a:ext>
            </a:extLst>
          </p:cNvPr>
          <p:cNvSpPr txBox="1"/>
          <p:nvPr/>
        </p:nvSpPr>
        <p:spPr>
          <a:xfrm>
            <a:off x="526506" y="656566"/>
            <a:ext cx="63071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Infrastruktūra uzņēmējdarbības attīstībai</a:t>
            </a:r>
            <a:endParaRPr lang="lv-LV" sz="2000" dirty="0">
              <a:solidFill>
                <a:srgbClr val="002060"/>
              </a:solidFill>
            </a:endParaRPr>
          </a:p>
          <a:p>
            <a:r>
              <a:rPr lang="lv-LV" sz="2000" dirty="0">
                <a:solidFill>
                  <a:srgbClr val="002060"/>
                </a:solidFill>
              </a:rPr>
              <a:t>Ceļi Mālupē, Annā, Ilzenē, Zeltiņos, Alsviķos, Jaunannā,</a:t>
            </a:r>
          </a:p>
          <a:p>
            <a:r>
              <a:rPr lang="lv-LV" sz="2000" dirty="0">
                <a:solidFill>
                  <a:srgbClr val="002060"/>
                </a:solidFill>
              </a:rPr>
              <a:t>Jaunalūksnē, Mārkalnē</a:t>
            </a:r>
          </a:p>
          <a:p>
            <a:r>
              <a:rPr lang="lv-LV" sz="2000" dirty="0">
                <a:solidFill>
                  <a:srgbClr val="002060"/>
                </a:solidFill>
              </a:rPr>
              <a:t>Gulbenes un Tālavas ielas Alūksnē, ūdenssaimniecības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infrastruktūras uzlabošana, Biznesa stacija,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ražošanas ēkas Jaunlaicenē un Alūksnē</a:t>
            </a:r>
            <a:endParaRPr lang="lv-LV" sz="28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20EF1-0196-5604-24E4-5564C999A2BE}"/>
              </a:ext>
            </a:extLst>
          </p:cNvPr>
          <p:cNvSpPr txBox="1"/>
          <p:nvPr/>
        </p:nvSpPr>
        <p:spPr>
          <a:xfrm>
            <a:off x="529798" y="2780310"/>
            <a:ext cx="644638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Publiskā infrastruktūra un pakalpojumi</a:t>
            </a:r>
            <a:endParaRPr lang="lv-LV" sz="2000" dirty="0">
              <a:solidFill>
                <a:srgbClr val="002060"/>
              </a:solidFill>
            </a:endParaRPr>
          </a:p>
          <a:p>
            <a:r>
              <a:rPr lang="lv-LV" sz="2000" dirty="0">
                <a:solidFill>
                  <a:srgbClr val="002060"/>
                </a:solidFill>
              </a:rPr>
              <a:t>Sociālo pakalpojumu izveidošana – DI projekts, pakalpojuma</a:t>
            </a:r>
          </a:p>
          <a:p>
            <a:r>
              <a:rPr lang="lv-LV" sz="2000" dirty="0">
                <a:solidFill>
                  <a:srgbClr val="002060"/>
                </a:solidFill>
              </a:rPr>
              <a:t>«Aprūpe mājās» nodošana ārpakalpojumā,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tehnika Mežiniekiem un publisko ūdeņu apsaimniekošanai,</a:t>
            </a:r>
          </a:p>
          <a:p>
            <a:r>
              <a:rPr lang="lv-LV" sz="2000" dirty="0">
                <a:solidFill>
                  <a:srgbClr val="002060"/>
                </a:solidFill>
              </a:rPr>
              <a:t>ielu apgaismojums </a:t>
            </a:r>
            <a:r>
              <a:rPr lang="lv-LV" sz="2000" dirty="0" err="1">
                <a:solidFill>
                  <a:srgbClr val="002060"/>
                </a:solidFill>
              </a:rPr>
              <a:t>Kolberģī</a:t>
            </a:r>
            <a:r>
              <a:rPr lang="lv-LV" sz="2000" dirty="0">
                <a:solidFill>
                  <a:srgbClr val="002060"/>
                </a:solidFill>
              </a:rPr>
              <a:t>, Strautiņos, Ziedu, Purva,</a:t>
            </a:r>
          </a:p>
          <a:p>
            <a:r>
              <a:rPr lang="lv-LV" sz="2000" dirty="0">
                <a:solidFill>
                  <a:srgbClr val="002060"/>
                </a:solidFill>
              </a:rPr>
              <a:t>Skārņu, Malienas un </a:t>
            </a:r>
            <a:r>
              <a:rPr lang="lv-LV" sz="2000" dirty="0" err="1">
                <a:solidFill>
                  <a:srgbClr val="002060"/>
                </a:solidFill>
              </a:rPr>
              <a:t>Melleņkalna</a:t>
            </a:r>
            <a:r>
              <a:rPr lang="lv-LV" sz="2000" dirty="0">
                <a:solidFill>
                  <a:srgbClr val="002060"/>
                </a:solidFill>
              </a:rPr>
              <a:t> ielās, TIC ēka, Miera iela,</a:t>
            </a:r>
          </a:p>
          <a:p>
            <a:r>
              <a:rPr lang="lv-LV" sz="2000" dirty="0">
                <a:solidFill>
                  <a:srgbClr val="002060"/>
                </a:solidFill>
              </a:rPr>
              <a:t>Alūksnes Lielo kapu labiekārtošana, ceļš Veclaicenē,</a:t>
            </a:r>
          </a:p>
          <a:p>
            <a:r>
              <a:rPr lang="lv-LV" sz="2000" dirty="0">
                <a:solidFill>
                  <a:srgbClr val="002060"/>
                </a:solidFill>
              </a:rPr>
              <a:t>Veclaicenes ainavu apvidus infrastruktūras sakārtošana,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rehabilitācijas un fizikālās terapijas nodaļas izveidošana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Alūksnes slimnīcā</a:t>
            </a:r>
          </a:p>
        </p:txBody>
      </p:sp>
      <p:pic>
        <p:nvPicPr>
          <p:cNvPr id="19" name="Attēls 18">
            <a:extLst>
              <a:ext uri="{FF2B5EF4-FFF2-40B4-BE49-F238E27FC236}">
                <a16:creationId xmlns:a16="http://schemas.microsoft.com/office/drawing/2014/main" id="{2D247CA7-46B4-DA46-1CE4-EA0B2E58C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75" y="534063"/>
            <a:ext cx="5153879" cy="54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599400" y="133953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Attīstība un pasākumi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BE141-3FAB-A873-3FA9-6293E9A5F755}"/>
              </a:ext>
            </a:extLst>
          </p:cNvPr>
          <p:cNvSpPr txBox="1"/>
          <p:nvPr/>
        </p:nvSpPr>
        <p:spPr>
          <a:xfrm>
            <a:off x="599400" y="673649"/>
            <a:ext cx="4410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>
                <a:solidFill>
                  <a:srgbClr val="002060"/>
                </a:solidFill>
              </a:rPr>
              <a:t>Vēsturiski nozīmīgs 4.maijs – </a:t>
            </a:r>
          </a:p>
          <a:p>
            <a:r>
              <a:rPr lang="lv-LV" sz="2800" b="1" dirty="0">
                <a:solidFill>
                  <a:srgbClr val="002060"/>
                </a:solidFill>
              </a:rPr>
              <a:t>Brīvības svētki Alūksnē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1816C-FF08-6454-5945-1A28DA97A334}"/>
              </a:ext>
            </a:extLst>
          </p:cNvPr>
          <p:cNvSpPr txBox="1"/>
          <p:nvPr/>
        </p:nvSpPr>
        <p:spPr>
          <a:xfrm>
            <a:off x="6755581" y="4944962"/>
            <a:ext cx="51191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>
                <a:solidFill>
                  <a:srgbClr val="002060"/>
                </a:solidFill>
              </a:rPr>
              <a:t>Amatiermākslas kolektīvu dalība </a:t>
            </a:r>
          </a:p>
          <a:p>
            <a:r>
              <a:rPr lang="lv-LV" sz="2800" b="1" dirty="0">
                <a:solidFill>
                  <a:srgbClr val="002060"/>
                </a:solidFill>
              </a:rPr>
              <a:t>Dziesmu un Deju svētkos</a:t>
            </a:r>
            <a:endParaRPr lang="lv-LV" sz="2000" dirty="0">
              <a:solidFill>
                <a:srgbClr val="002060"/>
              </a:solidFill>
            </a:endParaRPr>
          </a:p>
          <a:p>
            <a:r>
              <a:rPr lang="lv-LV" sz="2000" dirty="0">
                <a:solidFill>
                  <a:srgbClr val="002060"/>
                </a:solidFill>
              </a:rPr>
              <a:t>22 kolektīvi, 450 dalībnieki</a:t>
            </a:r>
            <a:endParaRPr lang="lv-LV" sz="2800" dirty="0">
              <a:solidFill>
                <a:srgbClr val="002060"/>
              </a:solidFill>
            </a:endParaRPr>
          </a:p>
        </p:txBody>
      </p:sp>
      <p:pic>
        <p:nvPicPr>
          <p:cNvPr id="18" name="Attēls 17">
            <a:extLst>
              <a:ext uri="{FF2B5EF4-FFF2-40B4-BE49-F238E27FC236}">
                <a16:creationId xmlns:a16="http://schemas.microsoft.com/office/drawing/2014/main" id="{F4BFDC06-ABD4-6D61-74B7-B560BAF93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1" y="1699088"/>
            <a:ext cx="6035413" cy="4114800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B3820C06-4A34-C782-2A93-A8C0596E86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r="13241"/>
          <a:stretch/>
        </p:blipFill>
        <p:spPr>
          <a:xfrm>
            <a:off x="6432462" y="194603"/>
            <a:ext cx="5442277" cy="45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1C12-AFCD-8AE5-28D3-F6833D529BFD}"/>
              </a:ext>
            </a:extLst>
          </p:cNvPr>
          <p:cNvSpPr txBox="1"/>
          <p:nvPr/>
        </p:nvSpPr>
        <p:spPr>
          <a:xfrm>
            <a:off x="552618" y="210890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2024 mērķi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13FEC-F50C-071C-79BC-463D4B78BF16}"/>
              </a:ext>
            </a:extLst>
          </p:cNvPr>
          <p:cNvSpPr txBox="1"/>
          <p:nvPr/>
        </p:nvSpPr>
        <p:spPr>
          <a:xfrm>
            <a:off x="299120" y="953244"/>
            <a:ext cx="378472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Sabalansēts budžets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Sasniegti attīstības mērķi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Motivēti darbinieki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Piesaistīti speciālisti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Iedzīvotāju līdzdalība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Attēls 15">
            <a:extLst>
              <a:ext uri="{FF2B5EF4-FFF2-40B4-BE49-F238E27FC236}">
                <a16:creationId xmlns:a16="http://schemas.microsoft.com/office/drawing/2014/main" id="{42FE9B84-B8A7-FD3A-E82C-1F9F48EF5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08" y="115504"/>
            <a:ext cx="8104471" cy="62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" y="3769329"/>
            <a:ext cx="4876810" cy="3438151"/>
          </a:xfrm>
          <a:prstGeom prst="rect">
            <a:avLst/>
          </a:prstGeom>
        </p:spPr>
      </p:pic>
      <p:cxnSp>
        <p:nvCxnSpPr>
          <p:cNvPr id="9" name="Taisns savienotājs 8"/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/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/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/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/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ttēls 2">
            <a:extLst>
              <a:ext uri="{FF2B5EF4-FFF2-40B4-BE49-F238E27FC236}">
                <a16:creationId xmlns:a16="http://schemas.microsoft.com/office/drawing/2014/main" id="{35AB1F3F-C0B8-0D8A-DA66-F7EEA1B90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/>
          <a:stretch/>
        </p:blipFill>
        <p:spPr>
          <a:xfrm>
            <a:off x="4910576" y="613905"/>
            <a:ext cx="6984521" cy="5545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AD6F8-1B39-8662-94A3-45BE5FE6B165}"/>
              </a:ext>
            </a:extLst>
          </p:cNvPr>
          <p:cNvSpPr txBox="1"/>
          <p:nvPr/>
        </p:nvSpPr>
        <p:spPr>
          <a:xfrm>
            <a:off x="432778" y="1510018"/>
            <a:ext cx="434413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600" b="1" dirty="0">
                <a:solidFill>
                  <a:srgbClr val="002060"/>
                </a:solidFill>
              </a:rPr>
              <a:t>Visdrošākais kompass</a:t>
            </a:r>
          </a:p>
          <a:p>
            <a:pPr algn="ctr"/>
            <a:r>
              <a:rPr lang="lv-LV" sz="3600" b="1" dirty="0">
                <a:solidFill>
                  <a:srgbClr val="002060"/>
                </a:solidFill>
              </a:rPr>
              <a:t>dzīves ceļā </a:t>
            </a:r>
          </a:p>
          <a:p>
            <a:pPr algn="ctr"/>
            <a:r>
              <a:rPr lang="lv-LV" sz="3600" b="1" dirty="0">
                <a:solidFill>
                  <a:srgbClr val="002060"/>
                </a:solidFill>
              </a:rPr>
              <a:t>ir mērķis.</a:t>
            </a:r>
          </a:p>
          <a:p>
            <a:pPr algn="ctr"/>
            <a:r>
              <a:rPr lang="lv-LV" sz="2800" dirty="0">
                <a:solidFill>
                  <a:srgbClr val="002060"/>
                </a:solidFill>
              </a:rPr>
              <a:t>                            (B. </a:t>
            </a:r>
            <a:r>
              <a:rPr lang="lv-LV" sz="2800" dirty="0" err="1">
                <a:solidFill>
                  <a:srgbClr val="002060"/>
                </a:solidFill>
              </a:rPr>
              <a:t>Krutjē</a:t>
            </a:r>
            <a:r>
              <a:rPr lang="lv-LV" sz="28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68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ttēls 2">
            <a:extLst>
              <a:ext uri="{FF2B5EF4-FFF2-40B4-BE49-F238E27FC236}">
                <a16:creationId xmlns:a16="http://schemas.microsoft.com/office/drawing/2014/main" id="{A819EEC9-DC22-6222-10D1-B26A2C862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56" y="125840"/>
            <a:ext cx="7290032" cy="6111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A5673-6B7A-FFCB-C404-F2408A85E801}"/>
              </a:ext>
            </a:extLst>
          </p:cNvPr>
          <p:cNvSpPr txBox="1"/>
          <p:nvPr/>
        </p:nvSpPr>
        <p:spPr>
          <a:xfrm>
            <a:off x="385662" y="152275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budžets un aktīvi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DCBF0-1DB0-151E-450E-8302ED1706E6}"/>
              </a:ext>
            </a:extLst>
          </p:cNvPr>
          <p:cNvSpPr txBox="1"/>
          <p:nvPr/>
        </p:nvSpPr>
        <p:spPr>
          <a:xfrm>
            <a:off x="476783" y="679367"/>
            <a:ext cx="3627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26,4</a:t>
            </a:r>
            <a:r>
              <a:rPr lang="lv-LV" sz="4000" dirty="0">
                <a:solidFill>
                  <a:srgbClr val="002060"/>
                </a:solidFill>
              </a:rPr>
              <a:t> 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gada budžets</a:t>
            </a:r>
          </a:p>
          <a:p>
            <a:r>
              <a:rPr lang="lv-LV" b="1" dirty="0">
                <a:solidFill>
                  <a:srgbClr val="002060"/>
                </a:solidFill>
              </a:rPr>
              <a:t>29,7</a:t>
            </a:r>
            <a:r>
              <a:rPr lang="lv-LV" dirty="0">
                <a:solidFill>
                  <a:srgbClr val="002060"/>
                </a:solidFill>
              </a:rPr>
              <a:t> miljoni eiro 2023.gada izdevumi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7340A-E7BB-981C-2A89-8539FD951B23}"/>
              </a:ext>
            </a:extLst>
          </p:cNvPr>
          <p:cNvSpPr txBox="1"/>
          <p:nvPr/>
        </p:nvSpPr>
        <p:spPr>
          <a:xfrm>
            <a:off x="459106" y="2871706"/>
            <a:ext cx="3566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68,3 </a:t>
            </a:r>
            <a:r>
              <a:rPr lang="lv-LV" sz="4000" dirty="0">
                <a:solidFill>
                  <a:srgbClr val="002060"/>
                </a:solidFill>
              </a:rPr>
              <a:t>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īpašumu vērtība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F1233-36E0-E2BA-B868-828B5F9C293E}"/>
              </a:ext>
            </a:extLst>
          </p:cNvPr>
          <p:cNvSpPr txBox="1"/>
          <p:nvPr/>
        </p:nvSpPr>
        <p:spPr>
          <a:xfrm>
            <a:off x="511859" y="3967503"/>
            <a:ext cx="3566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93,5</a:t>
            </a:r>
            <a:r>
              <a:rPr lang="lv-LV" sz="4000" dirty="0">
                <a:solidFill>
                  <a:srgbClr val="002060"/>
                </a:solidFill>
              </a:rPr>
              <a:t> 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kopējā aktīvu vērtība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5C770-18A3-6C56-4063-A9A17A93D0B2}"/>
              </a:ext>
            </a:extLst>
          </p:cNvPr>
          <p:cNvSpPr txBox="1"/>
          <p:nvPr/>
        </p:nvSpPr>
        <p:spPr>
          <a:xfrm>
            <a:off x="447870" y="1853855"/>
            <a:ext cx="3967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12,1 </a:t>
            </a:r>
            <a:r>
              <a:rPr lang="lv-LV" sz="4000" dirty="0">
                <a:solidFill>
                  <a:srgbClr val="002060"/>
                </a:solidFill>
              </a:rPr>
              <a:t>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nodokļu un pašu ieņēmumi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E23D6-D125-BAF3-E478-4240F9AFA5DC}"/>
              </a:ext>
            </a:extLst>
          </p:cNvPr>
          <p:cNvSpPr txBox="1"/>
          <p:nvPr/>
        </p:nvSpPr>
        <p:spPr>
          <a:xfrm>
            <a:off x="467691" y="5004089"/>
            <a:ext cx="356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36,4</a:t>
            </a:r>
            <a:r>
              <a:rPr lang="lv-LV" sz="4000" dirty="0">
                <a:solidFill>
                  <a:srgbClr val="002060"/>
                </a:solidFill>
              </a:rPr>
              <a:t> 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saistības </a:t>
            </a:r>
          </a:p>
          <a:p>
            <a:r>
              <a:rPr lang="lv-LV" b="1" dirty="0">
                <a:solidFill>
                  <a:srgbClr val="002060"/>
                </a:solidFill>
              </a:rPr>
              <a:t>17,4%</a:t>
            </a:r>
            <a:r>
              <a:rPr lang="lv-LV" dirty="0">
                <a:solidFill>
                  <a:srgbClr val="002060"/>
                </a:solidFill>
              </a:rPr>
              <a:t> 31.12.2023.</a:t>
            </a:r>
          </a:p>
        </p:txBody>
      </p:sp>
    </p:spTree>
    <p:extLst>
      <p:ext uri="{BB962C8B-B14F-4D97-AF65-F5344CB8AC3E}">
        <p14:creationId xmlns:p14="http://schemas.microsoft.com/office/powerpoint/2010/main" val="37340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ttēls 9">
            <a:extLst>
              <a:ext uri="{FF2B5EF4-FFF2-40B4-BE49-F238E27FC236}">
                <a16:creationId xmlns:a16="http://schemas.microsoft.com/office/drawing/2014/main" id="{FB18B8C5-14A2-51B6-A297-B2C21353F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b="7972"/>
          <a:stretch/>
        </p:blipFill>
        <p:spPr>
          <a:xfrm>
            <a:off x="6533068" y="308113"/>
            <a:ext cx="5123126" cy="5995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Demogrāfiskā situācija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24BE9-70B1-034E-9D08-DF89C6F51A72}"/>
              </a:ext>
            </a:extLst>
          </p:cNvPr>
          <p:cNvSpPr txBox="1"/>
          <p:nvPr/>
        </p:nvSpPr>
        <p:spPr>
          <a:xfrm>
            <a:off x="711667" y="724799"/>
            <a:ext cx="29117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88</a:t>
            </a:r>
            <a:r>
              <a:rPr lang="lv-LV" sz="4000" dirty="0">
                <a:solidFill>
                  <a:srgbClr val="002060"/>
                </a:solidFill>
              </a:rPr>
              <a:t> dzimušie</a:t>
            </a:r>
          </a:p>
          <a:p>
            <a:r>
              <a:rPr lang="lv-LV" dirty="0">
                <a:solidFill>
                  <a:srgbClr val="002060"/>
                </a:solidFill>
              </a:rPr>
              <a:t>46 zēni, 42 meitenes</a:t>
            </a:r>
          </a:p>
          <a:p>
            <a:r>
              <a:rPr lang="lv-LV" dirty="0">
                <a:solidFill>
                  <a:srgbClr val="002060"/>
                </a:solidFill>
              </a:rPr>
              <a:t>2022.gadā 96 dzimušie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2772519" y="2111603"/>
            <a:ext cx="24030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56</a:t>
            </a:r>
            <a:r>
              <a:rPr lang="lv-LV" sz="4000" dirty="0">
                <a:solidFill>
                  <a:srgbClr val="002060"/>
                </a:solidFill>
              </a:rPr>
              <a:t> laulības</a:t>
            </a:r>
          </a:p>
          <a:p>
            <a:r>
              <a:rPr lang="lv-LV" dirty="0">
                <a:solidFill>
                  <a:srgbClr val="002060"/>
                </a:solidFill>
              </a:rPr>
              <a:t>2022.gadā 87 laulības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F1016-A425-4EC1-F6D2-E8FDA52E1C1E}"/>
              </a:ext>
            </a:extLst>
          </p:cNvPr>
          <p:cNvSpPr txBox="1"/>
          <p:nvPr/>
        </p:nvSpPr>
        <p:spPr>
          <a:xfrm>
            <a:off x="711667" y="3170358"/>
            <a:ext cx="32623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229</a:t>
            </a:r>
            <a:r>
              <a:rPr lang="lv-LV" sz="4000" dirty="0">
                <a:solidFill>
                  <a:srgbClr val="002060"/>
                </a:solidFill>
              </a:rPr>
              <a:t> </a:t>
            </a:r>
            <a:r>
              <a:rPr lang="lv-LV" sz="2400" dirty="0">
                <a:solidFill>
                  <a:srgbClr val="002060"/>
                </a:solidFill>
              </a:rPr>
              <a:t>mūžībā aizgājušie</a:t>
            </a:r>
          </a:p>
          <a:p>
            <a:r>
              <a:rPr lang="lv-LV" dirty="0">
                <a:solidFill>
                  <a:srgbClr val="002060"/>
                </a:solidFill>
              </a:rPr>
              <a:t>2022.gadā 253 mūžībā aizgājušie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20434-9673-0453-E7F8-2EA4E1B109A6}"/>
              </a:ext>
            </a:extLst>
          </p:cNvPr>
          <p:cNvSpPr txBox="1"/>
          <p:nvPr/>
        </p:nvSpPr>
        <p:spPr>
          <a:xfrm>
            <a:off x="2135390" y="4462943"/>
            <a:ext cx="36772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- 380 </a:t>
            </a:r>
            <a:r>
              <a:rPr lang="lv-LV" sz="4000" dirty="0">
                <a:solidFill>
                  <a:srgbClr val="002060"/>
                </a:solidFill>
              </a:rPr>
              <a:t>iedzīvotāji</a:t>
            </a:r>
          </a:p>
          <a:p>
            <a:r>
              <a:rPr lang="lv-LV" dirty="0">
                <a:solidFill>
                  <a:srgbClr val="002060"/>
                </a:solidFill>
              </a:rPr>
              <a:t>2022.gada 1.jūlijs – 15 080 iedzīvotāji</a:t>
            </a:r>
          </a:p>
          <a:p>
            <a:r>
              <a:rPr lang="lv-LV" dirty="0">
                <a:solidFill>
                  <a:srgbClr val="002060"/>
                </a:solidFill>
              </a:rPr>
              <a:t>2023.gada 1.jūlijs – 14 700 iedzīvotāji</a:t>
            </a:r>
          </a:p>
        </p:txBody>
      </p:sp>
    </p:spTree>
    <p:extLst>
      <p:ext uri="{BB962C8B-B14F-4D97-AF65-F5344CB8AC3E}">
        <p14:creationId xmlns:p14="http://schemas.microsoft.com/office/powerpoint/2010/main" val="1299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Uzņēmumi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171798"/>
              </p:ext>
            </p:extLst>
          </p:nvPr>
        </p:nvGraphicFramePr>
        <p:xfrm>
          <a:off x="558048" y="587679"/>
          <a:ext cx="600075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52471"/>
              </p:ext>
            </p:extLst>
          </p:nvPr>
        </p:nvGraphicFramePr>
        <p:xfrm>
          <a:off x="6442343" y="587678"/>
          <a:ext cx="6000750" cy="518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B97C7B-1571-C9C3-D4B0-86D4E9F30D59}"/>
              </a:ext>
            </a:extLst>
          </p:cNvPr>
          <p:cNvSpPr txBox="1"/>
          <p:nvPr/>
        </p:nvSpPr>
        <p:spPr>
          <a:xfrm>
            <a:off x="711623" y="4446872"/>
            <a:ext cx="5178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Alūksnes novadā reģistrēti </a:t>
            </a:r>
            <a:r>
              <a:rPr lang="lv-LV" sz="4000" b="1" dirty="0">
                <a:solidFill>
                  <a:srgbClr val="002060"/>
                </a:solidFill>
              </a:rPr>
              <a:t>1516</a:t>
            </a:r>
            <a:r>
              <a:rPr lang="lv-LV" sz="2000" dirty="0">
                <a:solidFill>
                  <a:srgbClr val="002060"/>
                </a:solidFill>
              </a:rPr>
              <a:t> uzņēmumi</a:t>
            </a:r>
          </a:p>
        </p:txBody>
      </p:sp>
    </p:spTree>
    <p:extLst>
      <p:ext uri="{BB962C8B-B14F-4D97-AF65-F5344CB8AC3E}">
        <p14:creationId xmlns:p14="http://schemas.microsoft.com/office/powerpoint/2010/main" val="5767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Bezdarbs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57978"/>
              </p:ext>
            </p:extLst>
          </p:nvPr>
        </p:nvGraphicFramePr>
        <p:xfrm>
          <a:off x="377541" y="187568"/>
          <a:ext cx="78877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970673"/>
              </p:ext>
            </p:extLst>
          </p:nvPr>
        </p:nvGraphicFramePr>
        <p:xfrm>
          <a:off x="500484" y="3099104"/>
          <a:ext cx="5320699" cy="321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Attēls 10">
            <a:extLst>
              <a:ext uri="{FF2B5EF4-FFF2-40B4-BE49-F238E27FC236}">
                <a16:creationId xmlns:a16="http://schemas.microsoft.com/office/drawing/2014/main" id="{E3412206-4EF6-FDE9-0546-3B3A15749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0768"/>
            <a:ext cx="5550568" cy="34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pašvaldība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24BE9-70B1-034E-9D08-DF89C6F51A72}"/>
              </a:ext>
            </a:extLst>
          </p:cNvPr>
          <p:cNvSpPr txBox="1"/>
          <p:nvPr/>
        </p:nvSpPr>
        <p:spPr>
          <a:xfrm>
            <a:off x="711623" y="621183"/>
            <a:ext cx="3893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26 </a:t>
            </a:r>
            <a:r>
              <a:rPr lang="lv-LV" sz="4000" dirty="0">
                <a:solidFill>
                  <a:srgbClr val="002060"/>
                </a:solidFill>
              </a:rPr>
              <a:t>iestādes</a:t>
            </a:r>
          </a:p>
          <a:p>
            <a:r>
              <a:rPr lang="lv-LV" dirty="0">
                <a:solidFill>
                  <a:srgbClr val="002060"/>
                </a:solidFill>
              </a:rPr>
              <a:t>2021.gada 1.jūlijā – 54 iestādes (-28)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40701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549 </a:t>
            </a:r>
            <a:r>
              <a:rPr lang="lv-LV" sz="4000" dirty="0">
                <a:solidFill>
                  <a:srgbClr val="002060"/>
                </a:solidFill>
              </a:rPr>
              <a:t>darbinieki</a:t>
            </a:r>
          </a:p>
          <a:p>
            <a:r>
              <a:rPr lang="lv-LV" dirty="0">
                <a:solidFill>
                  <a:srgbClr val="002060"/>
                </a:solidFill>
              </a:rPr>
              <a:t>2021.gada 1.jūlijā – 677 darbinieki (-128)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F1016-A425-4EC1-F6D2-E8FDA52E1C1E}"/>
              </a:ext>
            </a:extLst>
          </p:cNvPr>
          <p:cNvSpPr txBox="1"/>
          <p:nvPr/>
        </p:nvSpPr>
        <p:spPr>
          <a:xfrm>
            <a:off x="711623" y="2895447"/>
            <a:ext cx="40029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330</a:t>
            </a:r>
            <a:r>
              <a:rPr lang="lv-LV" sz="4000" dirty="0">
                <a:solidFill>
                  <a:srgbClr val="002060"/>
                </a:solidFill>
              </a:rPr>
              <a:t> pedagogi</a:t>
            </a:r>
          </a:p>
          <a:p>
            <a:r>
              <a:rPr lang="lv-LV" dirty="0">
                <a:solidFill>
                  <a:srgbClr val="002060"/>
                </a:solidFill>
              </a:rPr>
              <a:t>2021.gada 1.jūlijā – 395 pedagogi (-65)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20434-9673-0453-E7F8-2EA4E1B109A6}"/>
              </a:ext>
            </a:extLst>
          </p:cNvPr>
          <p:cNvSpPr txBox="1"/>
          <p:nvPr/>
        </p:nvSpPr>
        <p:spPr>
          <a:xfrm>
            <a:off x="711623" y="3980638"/>
            <a:ext cx="52618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4 </a:t>
            </a:r>
            <a:r>
              <a:rPr lang="lv-LV" sz="4000" dirty="0">
                <a:solidFill>
                  <a:srgbClr val="002060"/>
                </a:solidFill>
              </a:rPr>
              <a:t>kapitālsabiedrības</a:t>
            </a:r>
          </a:p>
          <a:p>
            <a:r>
              <a:rPr lang="lv-LV" dirty="0">
                <a:solidFill>
                  <a:srgbClr val="002060"/>
                </a:solidFill>
              </a:rPr>
              <a:t>100% daļas – Alūksnes nami, Alūksnes enerģija, </a:t>
            </a:r>
          </a:p>
          <a:p>
            <a:r>
              <a:rPr lang="lv-LV" dirty="0">
                <a:solidFill>
                  <a:srgbClr val="002060"/>
                </a:solidFill>
              </a:rPr>
              <a:t>Rūpe; 81,91886% daļas – Alūksnes slimnīca</a:t>
            </a:r>
          </a:p>
          <a:p>
            <a:r>
              <a:rPr lang="lv-LV" sz="4000" b="1" dirty="0">
                <a:solidFill>
                  <a:srgbClr val="002060"/>
                </a:solidFill>
              </a:rPr>
              <a:t>3 </a:t>
            </a:r>
            <a:r>
              <a:rPr lang="lv-LV" sz="4000" dirty="0">
                <a:solidFill>
                  <a:srgbClr val="002060"/>
                </a:solidFill>
              </a:rPr>
              <a:t>kapitālsabiedrības</a:t>
            </a:r>
          </a:p>
          <a:p>
            <a:r>
              <a:rPr lang="lv-LV" dirty="0">
                <a:solidFill>
                  <a:srgbClr val="002060"/>
                </a:solidFill>
              </a:rPr>
              <a:t>28,226% daļas – Kaudzītes, 10,01618% daļas – poliklīnika, 4,54545% daļas – bānītis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0B7E06B3-4370-F7A5-DDE9-F99E96B03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/>
          <a:stretch/>
        </p:blipFill>
        <p:spPr>
          <a:xfrm>
            <a:off x="5374852" y="445927"/>
            <a:ext cx="6620915" cy="57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686330" y="124952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pašvaldības dome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24BE9-70B1-034E-9D08-DF89C6F51A72}"/>
              </a:ext>
            </a:extLst>
          </p:cNvPr>
          <p:cNvSpPr txBox="1"/>
          <p:nvPr/>
        </p:nvSpPr>
        <p:spPr>
          <a:xfrm>
            <a:off x="667661" y="568983"/>
            <a:ext cx="482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12 </a:t>
            </a:r>
            <a:r>
              <a:rPr lang="lv-LV" sz="2000" dirty="0">
                <a:solidFill>
                  <a:srgbClr val="002060"/>
                </a:solidFill>
              </a:rPr>
              <a:t>Sociālās, izglītības un kultūras komitejas sēdes, 2022.gadā – 15 sēdes</a:t>
            </a:r>
          </a:p>
          <a:p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C6949-B6D4-64D2-055F-07C54BE03814}"/>
              </a:ext>
            </a:extLst>
          </p:cNvPr>
          <p:cNvSpPr txBox="1"/>
          <p:nvPr/>
        </p:nvSpPr>
        <p:spPr>
          <a:xfrm>
            <a:off x="685211" y="1655317"/>
            <a:ext cx="5080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3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Tautsaimniecības komitejas un </a:t>
            </a:r>
            <a:r>
              <a:rPr lang="lv-LV" sz="4000" b="1" dirty="0">
                <a:solidFill>
                  <a:srgbClr val="002060"/>
                </a:solidFill>
              </a:rPr>
              <a:t>9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Attīstības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komitejas sēdes,  2022.gadā – 13 sēdes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34464-770E-5858-C427-D2B6B4592F2D}"/>
              </a:ext>
            </a:extLst>
          </p:cNvPr>
          <p:cNvSpPr txBox="1"/>
          <p:nvPr/>
        </p:nvSpPr>
        <p:spPr>
          <a:xfrm>
            <a:off x="667661" y="2687805"/>
            <a:ext cx="437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14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Finanšu komitejas sēdes, 2022.gadā – 13 sēdes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4C8DF-00F9-990F-633F-A6E5D4B297DB}"/>
              </a:ext>
            </a:extLst>
          </p:cNvPr>
          <p:cNvSpPr txBox="1"/>
          <p:nvPr/>
        </p:nvSpPr>
        <p:spPr>
          <a:xfrm>
            <a:off x="648319" y="3760325"/>
            <a:ext cx="5326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15</a:t>
            </a:r>
            <a:r>
              <a:rPr lang="lv-LV" sz="4000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domes sēdes (t.sk. 2 ārkārtas domes sēdes)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2022.gadā – 27 sēdes</a:t>
            </a:r>
          </a:p>
          <a:p>
            <a:r>
              <a:rPr lang="lv-LV" sz="2000" dirty="0">
                <a:solidFill>
                  <a:srgbClr val="002060"/>
                </a:solidFill>
              </a:rPr>
              <a:t>Pieņemti </a:t>
            </a:r>
            <a:r>
              <a:rPr lang="lv-LV" sz="4000" b="1" dirty="0">
                <a:solidFill>
                  <a:srgbClr val="002060"/>
                </a:solidFill>
              </a:rPr>
              <a:t>439</a:t>
            </a:r>
            <a:r>
              <a:rPr lang="lv-LV" sz="2000" dirty="0">
                <a:solidFill>
                  <a:srgbClr val="002060"/>
                </a:solidFill>
              </a:rPr>
              <a:t> domes lēmumi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2022.gadā – 520 lēmumi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657F0-6E96-4F61-E5FF-8E3553835613}"/>
              </a:ext>
            </a:extLst>
          </p:cNvPr>
          <p:cNvSpPr txBox="1"/>
          <p:nvPr/>
        </p:nvSpPr>
        <p:spPr>
          <a:xfrm>
            <a:off x="2414476" y="5635610"/>
            <a:ext cx="3384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Izdoti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4000" b="1" dirty="0">
                <a:solidFill>
                  <a:srgbClr val="002060"/>
                </a:solidFill>
              </a:rPr>
              <a:t>43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saistošie noteikumi</a:t>
            </a:r>
          </a:p>
        </p:txBody>
      </p:sp>
      <p:pic>
        <p:nvPicPr>
          <p:cNvPr id="18" name="Attēls 17">
            <a:extLst>
              <a:ext uri="{FF2B5EF4-FFF2-40B4-BE49-F238E27FC236}">
                <a16:creationId xmlns:a16="http://schemas.microsoft.com/office/drawing/2014/main" id="{E32D83A6-04C2-943F-8D2B-0392E62C0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78" y="116563"/>
            <a:ext cx="5844988" cy="62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686330" y="124952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pašvaldības komisijas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1C2FB-24DA-7434-4959-672B8DBFB17D}"/>
              </a:ext>
            </a:extLst>
          </p:cNvPr>
          <p:cNvSpPr txBox="1"/>
          <p:nvPr/>
        </p:nvSpPr>
        <p:spPr>
          <a:xfrm>
            <a:off x="686330" y="448465"/>
            <a:ext cx="4101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23</a:t>
            </a:r>
            <a:r>
              <a:rPr lang="lv-LV" sz="2000" dirty="0">
                <a:solidFill>
                  <a:srgbClr val="002060"/>
                </a:solidFill>
              </a:rPr>
              <a:t> Administratīvās komisijas sēdes,</a:t>
            </a:r>
          </a:p>
          <a:p>
            <a:r>
              <a:rPr lang="lv-LV" sz="2000" dirty="0">
                <a:solidFill>
                  <a:srgbClr val="002060"/>
                </a:solidFill>
              </a:rPr>
              <a:t>162 lēmumi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DB3BB9-4142-3428-6954-D39665731B3F}"/>
              </a:ext>
            </a:extLst>
          </p:cNvPr>
          <p:cNvSpPr txBox="1"/>
          <p:nvPr/>
        </p:nvSpPr>
        <p:spPr>
          <a:xfrm>
            <a:off x="693314" y="1387572"/>
            <a:ext cx="4122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</a:t>
            </a:r>
            <a:r>
              <a:rPr lang="lv-LV" sz="2000" dirty="0">
                <a:solidFill>
                  <a:srgbClr val="002060"/>
                </a:solidFill>
              </a:rPr>
              <a:t> Civilās aizsardzības komisijas sēdes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BF7837-265B-BC07-FDB1-3A1B746649CE}"/>
              </a:ext>
            </a:extLst>
          </p:cNvPr>
          <p:cNvSpPr txBox="1"/>
          <p:nvPr/>
        </p:nvSpPr>
        <p:spPr>
          <a:xfrm>
            <a:off x="631722" y="2002322"/>
            <a:ext cx="4451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32</a:t>
            </a:r>
            <a:r>
              <a:rPr lang="lv-LV" sz="2000" dirty="0">
                <a:solidFill>
                  <a:srgbClr val="002060"/>
                </a:solidFill>
              </a:rPr>
              <a:t> Apstādījumu aizsardzības komisijas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sēdes, 41 lēmums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F04864-6EE5-39C3-19E6-2CB7312FF3DB}"/>
              </a:ext>
            </a:extLst>
          </p:cNvPr>
          <p:cNvSpPr txBox="1"/>
          <p:nvPr/>
        </p:nvSpPr>
        <p:spPr>
          <a:xfrm>
            <a:off x="645497" y="2982796"/>
            <a:ext cx="4660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23</a:t>
            </a:r>
            <a:r>
              <a:rPr lang="lv-LV" sz="2000" dirty="0">
                <a:solidFill>
                  <a:srgbClr val="002060"/>
                </a:solidFill>
              </a:rPr>
              <a:t> Dzīvokļu komisijas sēdes, 213 lēmumi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D9234-1494-2C31-65BE-B268A4047CE0}"/>
              </a:ext>
            </a:extLst>
          </p:cNvPr>
          <p:cNvSpPr txBox="1"/>
          <p:nvPr/>
        </p:nvSpPr>
        <p:spPr>
          <a:xfrm>
            <a:off x="641371" y="3611309"/>
            <a:ext cx="4229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37</a:t>
            </a:r>
            <a:r>
              <a:rPr lang="lv-LV" sz="2000" dirty="0">
                <a:solidFill>
                  <a:srgbClr val="002060"/>
                </a:solidFill>
              </a:rPr>
              <a:t> Īpašumu atsavināšanas komisijas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sēdes, 218 lēmumi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702D2C-9D25-49F6-C72D-11645C786E7D}"/>
              </a:ext>
            </a:extLst>
          </p:cNvPr>
          <p:cNvSpPr txBox="1"/>
          <p:nvPr/>
        </p:nvSpPr>
        <p:spPr>
          <a:xfrm>
            <a:off x="577193" y="4509535"/>
            <a:ext cx="504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48 </a:t>
            </a:r>
            <a:r>
              <a:rPr lang="lv-LV" sz="2000" dirty="0">
                <a:solidFill>
                  <a:srgbClr val="002060"/>
                </a:solidFill>
              </a:rPr>
              <a:t>Zemes lietu komisijas sēdes, 315 lēmumi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066E2-201C-E718-700A-A351D847AB2F}"/>
              </a:ext>
            </a:extLst>
          </p:cNvPr>
          <p:cNvSpPr txBox="1"/>
          <p:nvPr/>
        </p:nvSpPr>
        <p:spPr>
          <a:xfrm>
            <a:off x="566256" y="5132431"/>
            <a:ext cx="4661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</a:t>
            </a:r>
            <a:r>
              <a:rPr 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Iepirkuma komisijas apakškomisiju </a:t>
            </a:r>
          </a:p>
          <a:p>
            <a:r>
              <a:rPr 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sēdes, izsludināti 33 iepirkumi</a:t>
            </a: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0E3E5B19-E667-BBDC-6F5B-A58D7E24A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/>
          <a:stretch/>
        </p:blipFill>
        <p:spPr>
          <a:xfrm>
            <a:off x="5529647" y="325007"/>
            <a:ext cx="6384758" cy="57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686330" y="124952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Centrālā administrācija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9E895-79F3-CF68-DBA4-D2EF7971D673}"/>
              </a:ext>
            </a:extLst>
          </p:cNvPr>
          <p:cNvSpPr txBox="1"/>
          <p:nvPr/>
        </p:nvSpPr>
        <p:spPr>
          <a:xfrm>
            <a:off x="686330" y="456674"/>
            <a:ext cx="3833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5484</a:t>
            </a:r>
            <a:r>
              <a:rPr lang="lv-LV" sz="2000" dirty="0">
                <a:solidFill>
                  <a:srgbClr val="002060"/>
                </a:solidFill>
              </a:rPr>
              <a:t> saņemtā korespondence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2022.gadā – 5919 (- 435)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605CE-7761-A0B0-9637-D1B6C1C63E13}"/>
              </a:ext>
            </a:extLst>
          </p:cNvPr>
          <p:cNvSpPr txBox="1"/>
          <p:nvPr/>
        </p:nvSpPr>
        <p:spPr>
          <a:xfrm>
            <a:off x="646096" y="1443685"/>
            <a:ext cx="3976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2442</a:t>
            </a:r>
            <a:r>
              <a:rPr lang="lv-LV" sz="2000" dirty="0">
                <a:solidFill>
                  <a:srgbClr val="002060"/>
                </a:solidFill>
              </a:rPr>
              <a:t> nosūtāmā korespondence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2022.gadā – 2647 (- 205)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57EB6-9E12-F787-7FCD-4AE96EAA8CFA}"/>
              </a:ext>
            </a:extLst>
          </p:cNvPr>
          <p:cNvSpPr txBox="1"/>
          <p:nvPr/>
        </p:nvSpPr>
        <p:spPr>
          <a:xfrm>
            <a:off x="644655" y="2435698"/>
            <a:ext cx="4238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714</a:t>
            </a:r>
            <a:r>
              <a:rPr lang="lv-LV" sz="2000" dirty="0">
                <a:solidFill>
                  <a:srgbClr val="002060"/>
                </a:solidFill>
              </a:rPr>
              <a:t> līgumi, 2022.gadā – 973 (- 259)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C0C1C-5281-726B-9B0C-31651C2E4A77}"/>
              </a:ext>
            </a:extLst>
          </p:cNvPr>
          <p:cNvSpPr txBox="1"/>
          <p:nvPr/>
        </p:nvSpPr>
        <p:spPr>
          <a:xfrm>
            <a:off x="646096" y="3126885"/>
            <a:ext cx="5168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Par </a:t>
            </a:r>
            <a:r>
              <a:rPr lang="lv-LV" sz="4000" b="1" dirty="0">
                <a:solidFill>
                  <a:srgbClr val="002060"/>
                </a:solidFill>
              </a:rPr>
              <a:t>11,3%</a:t>
            </a:r>
            <a:r>
              <a:rPr lang="lv-LV" sz="2000" dirty="0">
                <a:solidFill>
                  <a:srgbClr val="002060"/>
                </a:solidFill>
              </a:rPr>
              <a:t> samazinājies dokumentu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vienību skaits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FF8D2-150D-1B0D-A719-84873D621139}"/>
              </a:ext>
            </a:extLst>
          </p:cNvPr>
          <p:cNvSpPr txBox="1"/>
          <p:nvPr/>
        </p:nvSpPr>
        <p:spPr>
          <a:xfrm>
            <a:off x="573937" y="4142548"/>
            <a:ext cx="5429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700" b="1" dirty="0">
                <a:solidFill>
                  <a:srgbClr val="002060"/>
                </a:solidFill>
              </a:rPr>
              <a:t>Elektroniskās informācijas sistēmas</a:t>
            </a:r>
          </a:p>
          <a:p>
            <a:r>
              <a:rPr lang="lv-LV" sz="2000" dirty="0">
                <a:solidFill>
                  <a:srgbClr val="002060"/>
                </a:solidFill>
              </a:rPr>
              <a:t>Namejs, e-pārskati, CFLA, BIS, CSDD, VID u.c.</a:t>
            </a:r>
            <a:endParaRPr lang="lv-LV" sz="28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F360D5-61A1-1AFE-8C5F-863D415BA115}"/>
              </a:ext>
            </a:extLst>
          </p:cNvPr>
          <p:cNvSpPr txBox="1"/>
          <p:nvPr/>
        </p:nvSpPr>
        <p:spPr>
          <a:xfrm>
            <a:off x="568614" y="4922682"/>
            <a:ext cx="52103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Dokumentu </a:t>
            </a:r>
            <a:r>
              <a:rPr lang="lv-LV" sz="2800" b="1" dirty="0" err="1">
                <a:solidFill>
                  <a:srgbClr val="002060"/>
                </a:solidFill>
              </a:rPr>
              <a:t>digitalizācija</a:t>
            </a:r>
            <a:endParaRPr lang="lv-LV" sz="2000" dirty="0">
              <a:solidFill>
                <a:srgbClr val="002060"/>
              </a:solidFill>
            </a:endParaRPr>
          </a:p>
          <a:p>
            <a:r>
              <a:rPr lang="lv-LV" sz="2000" dirty="0">
                <a:solidFill>
                  <a:srgbClr val="002060"/>
                </a:solidFill>
              </a:rPr>
              <a:t>Darba laika taupīšana, elastīga darba veikšana,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izmaksu samazināšanās, termiņu ievērošana,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komunikācijas uzlabošanās</a:t>
            </a:r>
            <a:endParaRPr lang="lv-LV" sz="2800" dirty="0">
              <a:solidFill>
                <a:srgbClr val="002060"/>
              </a:solidFill>
            </a:endParaRPr>
          </a:p>
        </p:txBody>
      </p:sp>
      <p:pic>
        <p:nvPicPr>
          <p:cNvPr id="21" name="Attēls 20">
            <a:extLst>
              <a:ext uri="{FF2B5EF4-FFF2-40B4-BE49-F238E27FC236}">
                <a16:creationId xmlns:a16="http://schemas.microsoft.com/office/drawing/2014/main" id="{F3AE51C0-17CB-6F2E-1CD1-B5072EF6F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r="5534"/>
          <a:stretch/>
        </p:blipFill>
        <p:spPr>
          <a:xfrm>
            <a:off x="5778951" y="728402"/>
            <a:ext cx="6210237" cy="50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4940</TotalTime>
  <Words>820</Words>
  <Application>Microsoft Office PowerPoint</Application>
  <PresentationFormat>Platekrāna</PresentationFormat>
  <Paragraphs>182</Paragraphs>
  <Slides>15</Slides>
  <Notes>6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Ingus BERKULIS</cp:lastModifiedBy>
  <cp:revision>230</cp:revision>
  <cp:lastPrinted>2024-01-24T09:56:14Z</cp:lastPrinted>
  <dcterms:created xsi:type="dcterms:W3CDTF">2023-04-25T09:55:54Z</dcterms:created>
  <dcterms:modified xsi:type="dcterms:W3CDTF">2024-01-25T06:38:12Z</dcterms:modified>
</cp:coreProperties>
</file>