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0" r:id="rId1"/>
  </p:sldMasterIdLst>
  <p:notesMasterIdLst>
    <p:notesMasterId r:id="rId21"/>
  </p:notesMasterIdLst>
  <p:sldIdLst>
    <p:sldId id="273" r:id="rId2"/>
    <p:sldId id="263" r:id="rId3"/>
    <p:sldId id="259" r:id="rId4"/>
    <p:sldId id="266" r:id="rId5"/>
    <p:sldId id="264" r:id="rId6"/>
    <p:sldId id="276" r:id="rId7"/>
    <p:sldId id="277" r:id="rId8"/>
    <p:sldId id="278" r:id="rId9"/>
    <p:sldId id="260" r:id="rId10"/>
    <p:sldId id="261" r:id="rId11"/>
    <p:sldId id="281" r:id="rId12"/>
    <p:sldId id="283" r:id="rId13"/>
    <p:sldId id="285" r:id="rId14"/>
    <p:sldId id="279" r:id="rId15"/>
    <p:sldId id="282" r:id="rId16"/>
    <p:sldId id="265" r:id="rId17"/>
    <p:sldId id="262" r:id="rId18"/>
    <p:sldId id="280" r:id="rId19"/>
    <p:sldId id="272" r:id="rId20"/>
  </p:sldIdLst>
  <p:sldSz cx="12192000" cy="6858000"/>
  <p:notesSz cx="6794500" cy="99822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57610667794042"/>
          <c:y val="9.013183178556107E-2"/>
          <c:w val="0.36502237136465326"/>
          <c:h val="0.81973633642887789"/>
        </c:manualLayout>
      </c:layout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CA-48A4-B92E-DA9C580A1A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CA-48A4-B92E-DA9C580A1A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CA-48A4-B92E-DA9C580A1A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ECA-48A4-B92E-DA9C580A1A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ECA-48A4-B92E-DA9C580A1A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ECA-48A4-B92E-DA9C580A1A3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ECA-48A4-B92E-DA9C580A1A3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ECA-48A4-B92E-DA9C580A1A3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ECA-48A4-B92E-DA9C580A1A3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ECA-48A4-B92E-DA9C580A1A3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ECA-48A4-B92E-DA9C580A1A3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ECA-48A4-B92E-DA9C580A1A3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ECA-48A4-B92E-DA9C580A1A3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ECA-48A4-B92E-DA9C580A1A3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7D79-4CB8-965D-9DEA2FB62913}"/>
              </c:ext>
            </c:extLst>
          </c:dPt>
          <c:dLbls>
            <c:dLbl>
              <c:idx val="0"/>
              <c:layout>
                <c:manualLayout>
                  <c:x val="-6.1255648148148149E-2"/>
                  <c:y val="-0.1913407407407407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CA-48A4-B92E-DA9C580A1A36}"/>
                </c:ext>
              </c:extLst>
            </c:dLbl>
            <c:dLbl>
              <c:idx val="1"/>
              <c:layout>
                <c:manualLayout>
                  <c:x val="0.1898738888888887"/>
                  <c:y val="-0.5527944444444444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CA-48A4-B92E-DA9C580A1A36}"/>
                </c:ext>
              </c:extLst>
            </c:dLbl>
            <c:dLbl>
              <c:idx val="2"/>
              <c:layout>
                <c:manualLayout>
                  <c:x val="0.18259666666666649"/>
                  <c:y val="-3.82701851851851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CA-48A4-B92E-DA9C580A1A36}"/>
                </c:ext>
              </c:extLst>
            </c:dLbl>
            <c:dLbl>
              <c:idx val="3"/>
              <c:layout>
                <c:manualLayout>
                  <c:x val="0.16823981481481481"/>
                  <c:y val="-0.13425611111111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CA-48A4-B92E-DA9C580A1A36}"/>
                </c:ext>
              </c:extLst>
            </c:dLbl>
            <c:dLbl>
              <c:idx val="4"/>
              <c:layout>
                <c:manualLayout>
                  <c:x val="0.20932703703703703"/>
                  <c:y val="5.91522222222222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CA-48A4-B92E-DA9C580A1A36}"/>
                </c:ext>
              </c:extLst>
            </c:dLbl>
            <c:dLbl>
              <c:idx val="5"/>
              <c:layout>
                <c:manualLayout>
                  <c:x val="0.10372462962962946"/>
                  <c:y val="0.2225342592592591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41250000000001"/>
                      <c:h val="7.31444444444444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ECA-48A4-B92E-DA9C580A1A36}"/>
                </c:ext>
              </c:extLst>
            </c:dLbl>
            <c:dLbl>
              <c:idx val="6"/>
              <c:layout>
                <c:manualLayout>
                  <c:x val="0.19392814814814816"/>
                  <c:y val="-0.253275740740740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CA-48A4-B92E-DA9C580A1A36}"/>
                </c:ext>
              </c:extLst>
            </c:dLbl>
            <c:dLbl>
              <c:idx val="7"/>
              <c:layout>
                <c:manualLayout>
                  <c:x val="0.19597703703703687"/>
                  <c:y val="-0.4482316666666666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ECA-48A4-B92E-DA9C580A1A36}"/>
                </c:ext>
              </c:extLst>
            </c:dLbl>
            <c:dLbl>
              <c:idx val="8"/>
              <c:layout>
                <c:manualLayout>
                  <c:x val="-9.373018518518518E-2"/>
                  <c:y val="9.1738888888888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705"/>
                      <c:h val="0.139164444444444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ECA-48A4-B92E-DA9C580A1A36}"/>
                </c:ext>
              </c:extLst>
            </c:dLbl>
            <c:dLbl>
              <c:idx val="9"/>
              <c:layout>
                <c:manualLayout>
                  <c:x val="-0.1427761111111111"/>
                  <c:y val="1.90120370370368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ECA-48A4-B92E-DA9C580A1A36}"/>
                </c:ext>
              </c:extLst>
            </c:dLbl>
            <c:dLbl>
              <c:idx val="10"/>
              <c:layout>
                <c:manualLayout>
                  <c:x val="-2.9718888888888888E-2"/>
                  <c:y val="8.93642592592592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ECA-48A4-B92E-DA9C580A1A36}"/>
                </c:ext>
              </c:extLst>
            </c:dLbl>
            <c:dLbl>
              <c:idx val="11"/>
              <c:layout>
                <c:manualLayout>
                  <c:x val="-7.5748320097739796E-2"/>
                  <c:y val="4.07523510971786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ECA-48A4-B92E-DA9C580A1A36}"/>
                </c:ext>
              </c:extLst>
            </c:dLbl>
            <c:dLbl>
              <c:idx val="12"/>
              <c:layout>
                <c:manualLayout>
                  <c:x val="-9.1631032376298147E-2"/>
                  <c:y val="-8.46394984326019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ECA-48A4-B92E-DA9C580A1A36}"/>
                </c:ext>
              </c:extLst>
            </c:dLbl>
            <c:dLbl>
              <c:idx val="13"/>
              <c:layout>
                <c:manualLayout>
                  <c:x val="-5.1313378130726929E-2"/>
                  <c:y val="-0.184952978056426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ECA-48A4-B92E-DA9C580A1A36}"/>
                </c:ext>
              </c:extLst>
            </c:dLbl>
            <c:dLbl>
              <c:idx val="14"/>
              <c:layout>
                <c:manualLayout>
                  <c:x val="7.6435185185185189E-2"/>
                  <c:y val="-6.35000000000000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D79-4CB8-965D-9DEA2FB62913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Lapa1!$A$2:$A$16</c:f>
              <c:strCache>
                <c:ptCount val="15"/>
                <c:pt idx="0">
                  <c:v>Iedzīvotāju ienākuma nodoklis</c:v>
                </c:pt>
                <c:pt idx="1">
                  <c:v>Nodokļi no īpašuma</c:v>
                </c:pt>
                <c:pt idx="2">
                  <c:v>Dabas resursu nodoklis</c:v>
                </c:pt>
                <c:pt idx="3">
                  <c:v>Azartspēļu nodoklis</c:v>
                </c:pt>
                <c:pt idx="4">
                  <c:v>ieņēmumi no uzņēmējdarbības un īpašuma</c:v>
                </c:pt>
                <c:pt idx="5">
                  <c:v>Valsts un pašvaldību nodevas</c:v>
                </c:pt>
                <c:pt idx="6">
                  <c:v>Sodi un sankcijas</c:v>
                </c:pt>
                <c:pt idx="7">
                  <c:v>Pārējie nenodokļu ieņēmumi</c:v>
                </c:pt>
                <c:pt idx="8">
                  <c:v>Ieņēmumi no valsts (pašvaldību) īpašuma iznomāšanas un pārdošanas</c:v>
                </c:pt>
                <c:pt idx="9">
                  <c:v>Valsts budžeta transferti, bez PFIF</c:v>
                </c:pt>
                <c:pt idx="10">
                  <c:v>Pašvaldību finanšu izlidzināšanas fonds</c:v>
                </c:pt>
                <c:pt idx="11">
                  <c:v>Pašvaldību budžetu transferti</c:v>
                </c:pt>
                <c:pt idx="12">
                  <c:v>Budžeta iestāžu ieņēmumi</c:v>
                </c:pt>
                <c:pt idx="13">
                  <c:v>Saņemtie aizņēmumi</c:v>
                </c:pt>
                <c:pt idx="14">
                  <c:v>Atlikums gada sākumā</c:v>
                </c:pt>
              </c:strCache>
            </c:strRef>
          </c:cat>
          <c:val>
            <c:numRef>
              <c:f>Lapa1!$B$2:$B$16</c:f>
              <c:numCache>
                <c:formatCode>#,##0</c:formatCode>
                <c:ptCount val="15"/>
                <c:pt idx="0">
                  <c:v>9168171</c:v>
                </c:pt>
                <c:pt idx="1">
                  <c:v>742314</c:v>
                </c:pt>
                <c:pt idx="2">
                  <c:v>50000</c:v>
                </c:pt>
                <c:pt idx="3">
                  <c:v>10800</c:v>
                </c:pt>
                <c:pt idx="4">
                  <c:v>9400</c:v>
                </c:pt>
                <c:pt idx="5">
                  <c:v>10823</c:v>
                </c:pt>
                <c:pt idx="6">
                  <c:v>5000</c:v>
                </c:pt>
                <c:pt idx="7">
                  <c:v>21618</c:v>
                </c:pt>
                <c:pt idx="8">
                  <c:v>560000</c:v>
                </c:pt>
                <c:pt idx="9">
                  <c:v>6303612</c:v>
                </c:pt>
                <c:pt idx="10">
                  <c:v>4387963</c:v>
                </c:pt>
                <c:pt idx="11">
                  <c:v>122100</c:v>
                </c:pt>
                <c:pt idx="12">
                  <c:v>1409513</c:v>
                </c:pt>
                <c:pt idx="13">
                  <c:v>0</c:v>
                </c:pt>
                <c:pt idx="14">
                  <c:v>4631578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2ECA-48A4-B92E-DA9C580A1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695740740740732E-2"/>
          <c:y val="6.8338333333333334E-2"/>
          <c:w val="0.90480762293228922"/>
          <c:h val="0.78471925925925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2021.gada izpilde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Iedzīvotāju ienākuma nodoklis</c:v>
                </c:pt>
                <c:pt idx="1">
                  <c:v>Nekustama īpašuma nodoklis</c:v>
                </c:pt>
                <c:pt idx="2">
                  <c:v>Pašvaldību finanšu izlīdzināšanas fonda dotācija</c:v>
                </c:pt>
                <c:pt idx="3">
                  <c:v>Kopā</c:v>
                </c:pt>
              </c:strCache>
            </c:strRef>
          </c:cat>
          <c:val>
            <c:numRef>
              <c:f>Lapa1!$B$2:$B$5</c:f>
              <c:numCache>
                <c:formatCode>#,##0</c:formatCode>
                <c:ptCount val="4"/>
                <c:pt idx="0">
                  <c:v>7704668</c:v>
                </c:pt>
                <c:pt idx="1">
                  <c:v>962432</c:v>
                </c:pt>
                <c:pt idx="2">
                  <c:v>4819054</c:v>
                </c:pt>
                <c:pt idx="3">
                  <c:v>13486154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D-46FE-9C34-42866E14BF42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2022.gada izpilde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Iedzīvotāju ienākuma nodoklis</c:v>
                </c:pt>
                <c:pt idx="1">
                  <c:v>Nekustama īpašuma nodoklis</c:v>
                </c:pt>
                <c:pt idx="2">
                  <c:v>Pašvaldību finanšu izlīdzināšanas fonda dotācija</c:v>
                </c:pt>
                <c:pt idx="3">
                  <c:v>Kopā</c:v>
                </c:pt>
              </c:strCache>
            </c:strRef>
          </c:cat>
          <c:val>
            <c:numRef>
              <c:f>Lapa1!$C$2:$C$5</c:f>
              <c:numCache>
                <c:formatCode>#,##0</c:formatCode>
                <c:ptCount val="4"/>
                <c:pt idx="0">
                  <c:v>7976818</c:v>
                </c:pt>
                <c:pt idx="1">
                  <c:v>929760</c:v>
                </c:pt>
                <c:pt idx="2">
                  <c:v>5406174</c:v>
                </c:pt>
                <c:pt idx="3">
                  <c:v>14312752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D-46FE-9C34-42866E14BF42}"/>
            </c:ext>
          </c:extLst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2023.gada izpilde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Iedzīvotāju ienākuma nodoklis</c:v>
                </c:pt>
                <c:pt idx="1">
                  <c:v>Nekustama īpašuma nodoklis</c:v>
                </c:pt>
                <c:pt idx="2">
                  <c:v>Pašvaldību finanšu izlīdzināšanas fonda dotācija</c:v>
                </c:pt>
                <c:pt idx="3">
                  <c:v>Kopā</c:v>
                </c:pt>
              </c:strCache>
            </c:strRef>
          </c:cat>
          <c:val>
            <c:numRef>
              <c:f>Lapa1!$D$2:$D$5</c:f>
              <c:numCache>
                <c:formatCode>#,##0</c:formatCode>
                <c:ptCount val="4"/>
                <c:pt idx="0">
                  <c:v>8622641</c:v>
                </c:pt>
                <c:pt idx="1">
                  <c:v>929130</c:v>
                </c:pt>
                <c:pt idx="2">
                  <c:v>4932370</c:v>
                </c:pt>
                <c:pt idx="3">
                  <c:v>14484141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ED-46FE-9C34-42866E14BF42}"/>
            </c:ext>
          </c:extLst>
        </c:ser>
        <c:ser>
          <c:idx val="3"/>
          <c:order val="3"/>
          <c:tx>
            <c:strRef>
              <c:f>Lapa1!$E$1</c:f>
              <c:strCache>
                <c:ptCount val="1"/>
                <c:pt idx="0">
                  <c:v>2024.gada plāns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Lapa1!$A$2:$A$5</c:f>
              <c:strCache>
                <c:ptCount val="4"/>
                <c:pt idx="0">
                  <c:v>Iedzīvotāju ienākuma nodoklis</c:v>
                </c:pt>
                <c:pt idx="1">
                  <c:v>Nekustama īpašuma nodoklis</c:v>
                </c:pt>
                <c:pt idx="2">
                  <c:v>Pašvaldību finanšu izlīdzināšanas fonda dotācija</c:v>
                </c:pt>
                <c:pt idx="3">
                  <c:v>Kopā</c:v>
                </c:pt>
              </c:strCache>
            </c:strRef>
          </c:cat>
          <c:val>
            <c:numRef>
              <c:f>Lapa1!$E$2:$E$5</c:f>
              <c:numCache>
                <c:formatCode>#,##0</c:formatCode>
                <c:ptCount val="4"/>
                <c:pt idx="0">
                  <c:v>9168171</c:v>
                </c:pt>
                <c:pt idx="1">
                  <c:v>742314</c:v>
                </c:pt>
                <c:pt idx="2">
                  <c:v>4387963</c:v>
                </c:pt>
                <c:pt idx="3">
                  <c:v>14298448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7-476B-966F-3E6CF30D9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71313920"/>
        <c:axId val="-471305216"/>
      </c:barChart>
      <c:catAx>
        <c:axId val="-4713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471305216"/>
        <c:crosses val="autoZero"/>
        <c:auto val="1"/>
        <c:lblAlgn val="ctr"/>
        <c:lblOffset val="100"/>
        <c:noMultiLvlLbl val="0"/>
      </c:catAx>
      <c:valAx>
        <c:axId val="-47130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4713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9C-40D3-BE9D-8ADB525ABF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9C-40D3-BE9D-8ADB525ABF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9C-40D3-BE9D-8ADB525ABF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9C-40D3-BE9D-8ADB525ABF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9C-40D3-BE9D-8ADB525ABF0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89C-40D3-BE9D-8ADB525ABF0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89C-40D3-BE9D-8ADB525ABF0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89C-40D3-BE9D-8ADB525ABF0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89C-40D3-BE9D-8ADB525ABF0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89C-40D3-BE9D-8ADB525ABF02}"/>
              </c:ext>
            </c:extLst>
          </c:dPt>
          <c:dLbls>
            <c:dLbl>
              <c:idx val="0"/>
              <c:layout>
                <c:manualLayout>
                  <c:x val="5.3625648148148151E-2"/>
                  <c:y val="-5.504444444444444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66666666666666"/>
                      <c:h val="6.66666666666666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89C-40D3-BE9D-8ADB525ABF02}"/>
                </c:ext>
              </c:extLst>
            </c:dLbl>
            <c:dLbl>
              <c:idx val="1"/>
              <c:layout>
                <c:manualLayout>
                  <c:x val="0.10733203703703686"/>
                  <c:y val="3.12572222222222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9C-40D3-BE9D-8ADB525ABF02}"/>
                </c:ext>
              </c:extLst>
            </c:dLbl>
            <c:dLbl>
              <c:idx val="2"/>
              <c:layout>
                <c:manualLayout>
                  <c:x val="9.8216203703703611E-2"/>
                  <c:y val="5.75703703703703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89C-40D3-BE9D-8ADB525ABF02}"/>
                </c:ext>
              </c:extLst>
            </c:dLbl>
            <c:dLbl>
              <c:idx val="3"/>
              <c:layout>
                <c:manualLayout>
                  <c:x val="6.59587037037037E-2"/>
                  <c:y val="6.9900000000000004E-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89C-40D3-BE9D-8ADB525ABF02}"/>
                </c:ext>
              </c:extLst>
            </c:dLbl>
            <c:dLbl>
              <c:idx val="4"/>
              <c:layout>
                <c:manualLayout>
                  <c:x val="7.6160740740740737E-2"/>
                  <c:y val="2.02281481481481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9C-40D3-BE9D-8ADB525ABF02}"/>
                </c:ext>
              </c:extLst>
            </c:dLbl>
            <c:dLbl>
              <c:idx val="5"/>
              <c:layout>
                <c:manualLayout>
                  <c:x val="2.4032777777777764E-2"/>
                  <c:y val="-2.2925925925935243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05999999999999"/>
                      <c:h val="6.66666666666666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89C-40D3-BE9D-8ADB525ABF02}"/>
                </c:ext>
              </c:extLst>
            </c:dLbl>
            <c:dLbl>
              <c:idx val="6"/>
              <c:layout>
                <c:manualLayout>
                  <c:x val="-3.4340092592592679E-2"/>
                  <c:y val="4.7842407407407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89C-40D3-BE9D-8ADB525ABF02}"/>
                </c:ext>
              </c:extLst>
            </c:dLbl>
            <c:dLbl>
              <c:idx val="7"/>
              <c:layout>
                <c:manualLayout>
                  <c:x val="-6.1076296296296295E-2"/>
                  <c:y val="-2.4344259259259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89C-40D3-BE9D-8ADB525ABF02}"/>
                </c:ext>
              </c:extLst>
            </c:dLbl>
            <c:dLbl>
              <c:idx val="8"/>
              <c:layout>
                <c:manualLayout>
                  <c:x val="-3.8333425925925937E-2"/>
                  <c:y val="3.98783333333333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49388888888888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189C-40D3-BE9D-8ADB525ABF02}"/>
                </c:ext>
              </c:extLst>
            </c:dLbl>
            <c:dLbl>
              <c:idx val="9"/>
              <c:layout>
                <c:manualLayout>
                  <c:x val="-3.3687335290391182E-2"/>
                  <c:y val="3.75474021450894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189C-40D3-BE9D-8ADB525ABF02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Lapa1!$A$2:$A$11</c:f>
              <c:strCache>
                <c:ptCount val="10"/>
                <c:pt idx="0">
                  <c:v>Izpildvara</c:v>
                </c:pt>
                <c:pt idx="1">
                  <c:v>Sabiedriskā kārtība un drošība</c:v>
                </c:pt>
                <c:pt idx="2">
                  <c:v>Ekonomiskā darbība</c:v>
                </c:pt>
                <c:pt idx="3">
                  <c:v>Vides aizsardzība</c:v>
                </c:pt>
                <c:pt idx="4">
                  <c:v>Pašvaldību teritoriju apsaimniekošana</c:v>
                </c:pt>
                <c:pt idx="5">
                  <c:v>Veselība</c:v>
                </c:pt>
                <c:pt idx="6">
                  <c:v>Atpūta, kultūra, sports</c:v>
                </c:pt>
                <c:pt idx="7">
                  <c:v>Izglītība</c:v>
                </c:pt>
                <c:pt idx="8">
                  <c:v>Aizņēmumu pamatsummu atmaksa</c:v>
                </c:pt>
                <c:pt idx="9">
                  <c:v>Sociālā aizsardzība</c:v>
                </c:pt>
              </c:strCache>
            </c:strRef>
          </c:cat>
          <c:val>
            <c:numRef>
              <c:f>Lapa1!$B$2:$B$11</c:f>
              <c:numCache>
                <c:formatCode>#,##0</c:formatCode>
                <c:ptCount val="10"/>
                <c:pt idx="0">
                  <c:v>3279485</c:v>
                </c:pt>
                <c:pt idx="1">
                  <c:v>172269</c:v>
                </c:pt>
                <c:pt idx="2">
                  <c:v>2052324</c:v>
                </c:pt>
                <c:pt idx="3">
                  <c:v>109581</c:v>
                </c:pt>
                <c:pt idx="4">
                  <c:v>3536813</c:v>
                </c:pt>
                <c:pt idx="5">
                  <c:v>133061</c:v>
                </c:pt>
                <c:pt idx="6">
                  <c:v>2057893</c:v>
                </c:pt>
                <c:pt idx="7">
                  <c:v>10389168</c:v>
                </c:pt>
                <c:pt idx="8">
                  <c:v>2010831</c:v>
                </c:pt>
                <c:pt idx="9">
                  <c:v>3691467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89C-40D3-BE9D-8ADB525AB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10817271848353"/>
          <c:y val="0.14724568424878426"/>
          <c:w val="0.32345754428833229"/>
          <c:h val="0.74788152228335836"/>
        </c:manualLayout>
      </c:layout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9D-4139-ABA8-DEC06EA273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9D-4139-ABA8-DEC06EA273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9D-4139-ABA8-DEC06EA273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9D-4139-ABA8-DEC06EA273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9D-4139-ABA8-DEC06EA273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29D-4139-ABA8-DEC06EA273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29D-4139-ABA8-DEC06EA273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29D-4139-ABA8-DEC06EA2730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9EF-45AE-B06E-8EE242FE2F64}"/>
              </c:ext>
            </c:extLst>
          </c:dPt>
          <c:dLbls>
            <c:dLbl>
              <c:idx val="0"/>
              <c:layout>
                <c:manualLayout>
                  <c:x val="0.10192641619247818"/>
                  <c:y val="6.4034768903147132E-2"/>
                </c:manualLayout>
              </c:layout>
              <c:numFmt formatCode="0.00%" sourceLinked="0"/>
              <c:spPr>
                <a:xfrm>
                  <a:off x="8009956" y="2110546"/>
                  <a:ext cx="1884840" cy="911774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4469"/>
                        <a:gd name="adj2" fmla="val -11038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9D-4139-ABA8-DEC06EA27303}"/>
                </c:ext>
              </c:extLst>
            </c:dLbl>
            <c:dLbl>
              <c:idx val="1"/>
              <c:layout>
                <c:manualLayout>
                  <c:x val="5.0302314814814772E-2"/>
                  <c:y val="0.1165488260657614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29D-4139-ABA8-DEC06EA27303}"/>
                </c:ext>
              </c:extLst>
            </c:dLbl>
            <c:dLbl>
              <c:idx val="2"/>
              <c:layout>
                <c:manualLayout>
                  <c:x val="-4.578675925925927E-2"/>
                  <c:y val="0.216788750311515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29D-4139-ABA8-DEC06EA27303}"/>
                </c:ext>
              </c:extLst>
            </c:dLbl>
            <c:dLbl>
              <c:idx val="3"/>
              <c:layout>
                <c:manualLayout>
                  <c:x val="-9.6034907407407402E-2"/>
                  <c:y val="6.11912239796158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29D-4139-ABA8-DEC06EA27303}"/>
                </c:ext>
              </c:extLst>
            </c:dLbl>
            <c:dLbl>
              <c:idx val="4"/>
              <c:layout>
                <c:manualLayout>
                  <c:x val="-0.12874888888888888"/>
                  <c:y val="0.12284477400520341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361342592592592"/>
                      <c:h val="0.214112549790297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29D-4139-ABA8-DEC06EA27303}"/>
                </c:ext>
              </c:extLst>
            </c:dLbl>
            <c:dLbl>
              <c:idx val="5"/>
              <c:layout>
                <c:manualLayout>
                  <c:x val="-0.10669763888888889"/>
                  <c:y val="-4.85385663855053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2037037037033"/>
                      <c:h val="9.9503822419064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29D-4139-ABA8-DEC06EA27303}"/>
                </c:ext>
              </c:extLst>
            </c:dLbl>
            <c:dLbl>
              <c:idx val="6"/>
              <c:layout>
                <c:manualLayout>
                  <c:x val="0.16278185185185184"/>
                  <c:y val="-4.33115671808771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39175925925932"/>
                      <c:h val="0.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29D-4139-ABA8-DEC06EA27303}"/>
                </c:ext>
              </c:extLst>
            </c:dLbl>
            <c:dLbl>
              <c:idx val="7"/>
              <c:layout>
                <c:manualLayout>
                  <c:x val="0.311742824074074"/>
                  <c:y val="6.78934102278971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404629629629625"/>
                      <c:h val="6.66666666666666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A29D-4139-ABA8-DEC06EA273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9EF-45AE-B06E-8EE242FE2F64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Lapa1!$A$2:$A$10</c:f>
              <c:strCache>
                <c:ptCount val="8"/>
                <c:pt idx="0">
                  <c:v>Atlīdzība</c:v>
                </c:pt>
                <c:pt idx="1">
                  <c:v>Preces un pakalpojumi</c:v>
                </c:pt>
                <c:pt idx="2">
                  <c:v>Subsīdijas un dotācijas</c:v>
                </c:pt>
                <c:pt idx="3">
                  <c:v>Procentu maksājumi</c:v>
                </c:pt>
                <c:pt idx="4">
                  <c:v>Pamatlīdzekļu iegāde un izveidošana</c:v>
                </c:pt>
                <c:pt idx="5">
                  <c:v>Sociālie pabalsti</c:v>
                </c:pt>
                <c:pt idx="6">
                  <c:v>Transferti (atmaksa) valsts budžetam</c:v>
                </c:pt>
                <c:pt idx="7">
                  <c:v>Transferti pašvaldībām</c:v>
                </c:pt>
              </c:strCache>
            </c:strRef>
          </c:cat>
          <c:val>
            <c:numRef>
              <c:f>Lapa1!$B$2:$B$10</c:f>
              <c:numCache>
                <c:formatCode>#,##0</c:formatCode>
                <c:ptCount val="9"/>
                <c:pt idx="0">
                  <c:v>13085676</c:v>
                </c:pt>
                <c:pt idx="1">
                  <c:v>6282015</c:v>
                </c:pt>
                <c:pt idx="2">
                  <c:v>179177</c:v>
                </c:pt>
                <c:pt idx="3">
                  <c:v>1214641</c:v>
                </c:pt>
                <c:pt idx="4">
                  <c:v>3229753</c:v>
                </c:pt>
                <c:pt idx="5">
                  <c:v>1234012</c:v>
                </c:pt>
                <c:pt idx="6">
                  <c:v>3787</c:v>
                </c:pt>
                <c:pt idx="7">
                  <c:v>193000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29D-4139-ABA8-DEC06EA27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650811211213131"/>
          <c:y val="0.24713749902541984"/>
          <c:w val="0.2005574822389718"/>
          <c:h val="0.62955435939635052"/>
        </c:manualLayout>
      </c:layout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B0-4C82-8E31-F8815531C8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EB0-4C82-8E31-F8815531C8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EB0-4C82-8E31-F8815531C895}"/>
              </c:ext>
            </c:extLst>
          </c:dPt>
          <c:dLbls>
            <c:dLbl>
              <c:idx val="0"/>
              <c:layout>
                <c:manualLayout>
                  <c:x val="-8.7965791081246275E-2"/>
                  <c:y val="-0.152047888382420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B0-4C82-8E31-F8815531C895}"/>
                </c:ext>
              </c:extLst>
            </c:dLbl>
            <c:dLbl>
              <c:idx val="1"/>
              <c:layout>
                <c:manualLayout>
                  <c:x val="0.12583995113011606"/>
                  <c:y val="5.47122650018167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B0-4C82-8E31-F8815531C895}"/>
                </c:ext>
              </c:extLst>
            </c:dLbl>
            <c:dLbl>
              <c:idx val="2"/>
              <c:layout>
                <c:manualLayout>
                  <c:x val="-0.10873549175320711"/>
                  <c:y val="-5.24411693713241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B0-4C82-8E31-F8815531C895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Lapa1!$A$2:$A$4</c:f>
              <c:strCache>
                <c:ptCount val="3"/>
                <c:pt idx="0">
                  <c:v>Lokālie pasākumi pagastu teritorijā</c:v>
                </c:pt>
                <c:pt idx="1">
                  <c:v>Lokālie pasākumi pilsētas teritorijā</c:v>
                </c:pt>
                <c:pt idx="2">
                  <c:v>Pasākumi, kas pārklaj visu novada teritoriju</c:v>
                </c:pt>
              </c:strCache>
            </c:strRef>
          </c:cat>
          <c:val>
            <c:numRef>
              <c:f>Lapa1!$B$2:$B$4</c:f>
              <c:numCache>
                <c:formatCode>#,##0</c:formatCode>
                <c:ptCount val="3"/>
                <c:pt idx="0">
                  <c:v>435228</c:v>
                </c:pt>
                <c:pt idx="1">
                  <c:v>413536</c:v>
                </c:pt>
                <c:pt idx="2">
                  <c:v>3046612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0-4C82-8E31-F8815531C8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Līgumu skaits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Lapa1!$A$2:$A$6</c:f>
              <c:strCache>
                <c:ptCount val="5"/>
                <c:pt idx="0">
                  <c:v>0,25%</c:v>
                </c:pt>
                <c:pt idx="1">
                  <c:v>no 0,251% līdz 4,0%</c:v>
                </c:pt>
                <c:pt idx="2">
                  <c:v>no 4,001 % līdz 5,0%</c:v>
                </c:pt>
                <c:pt idx="3">
                  <c:v>no 5,001% līdz 6,0%</c:v>
                </c:pt>
                <c:pt idx="4">
                  <c:v>no 6,001% līdz 6,512%</c:v>
                </c:pt>
              </c:strCache>
            </c:strRef>
          </c:cat>
          <c:val>
            <c:numRef>
              <c:f>Lapa1!$B$2:$B$6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46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C-4F2A-94EE-309E583D2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2216928"/>
        <c:axId val="482217584"/>
      </c:barChart>
      <c:catAx>
        <c:axId val="48221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2217584"/>
        <c:crosses val="autoZero"/>
        <c:auto val="1"/>
        <c:lblAlgn val="ctr"/>
        <c:lblOffset val="100"/>
        <c:noMultiLvlLbl val="0"/>
      </c:catAx>
      <c:valAx>
        <c:axId val="482217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8221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2024.gads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Lapa1!$B$2</c:f>
              <c:numCache>
                <c:formatCode>0.00%</c:formatCode>
                <c:ptCount val="1"/>
                <c:pt idx="0">
                  <c:v>0.1827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9-495A-AC57-64CA5BBD4B20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2025.gads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Lapa1!$C$2</c:f>
              <c:numCache>
                <c:formatCode>0.00%</c:formatCode>
                <c:ptCount val="1"/>
                <c:pt idx="0">
                  <c:v>0.19370000000000001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39-495A-AC57-64CA5BBD4B20}"/>
            </c:ext>
          </c:extLst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2026.gads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Lapa1!$A$2</c:f>
              <c:strCache>
                <c:ptCount val="1"/>
                <c:pt idx="0">
                  <c:v>Kategorija 1</c:v>
                </c:pt>
              </c:strCache>
            </c:strRef>
          </c:cat>
          <c:val>
            <c:numRef>
              <c:f>Lapa1!$D$2</c:f>
              <c:numCache>
                <c:formatCode>0.00%</c:formatCode>
                <c:ptCount val="1"/>
                <c:pt idx="0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39-495A-AC57-64CA5BBD4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997904"/>
        <c:axId val="210998232"/>
      </c:barChart>
      <c:catAx>
        <c:axId val="210997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998232"/>
        <c:crosses val="autoZero"/>
        <c:auto val="1"/>
        <c:lblAlgn val="ctr"/>
        <c:lblOffset val="100"/>
        <c:noMultiLvlLbl val="0"/>
      </c:catAx>
      <c:valAx>
        <c:axId val="21099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099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09493071154745"/>
          <c:y val="0.18996570800425364"/>
          <c:w val="0.28871423142968455"/>
          <c:h val="0.71718542769407223"/>
        </c:manualLayout>
      </c:layout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Tirdzniecība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3A-4918-A2D1-50900B629D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3A-4918-A2D1-50900B629D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3A-4918-A2D1-50900B629D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3A-4918-A2D1-50900B629DF5}"/>
              </c:ext>
            </c:extLst>
          </c:dPt>
          <c:dLbls>
            <c:dLbl>
              <c:idx val="0"/>
              <c:layout>
                <c:manualLayout>
                  <c:x val="9.8486388888888804E-2"/>
                  <c:y val="0.1425683333333333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0000" tIns="0" rIns="360000" bIns="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744444444444444"/>
                      <c:h val="0.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53A-4918-A2D1-50900B629DF5}"/>
                </c:ext>
              </c:extLst>
            </c:dLbl>
            <c:dLbl>
              <c:idx val="1"/>
              <c:layout>
                <c:manualLayout>
                  <c:x val="-5.7072870370370371E-2"/>
                  <c:y val="-5.8455833333333332E-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0000" tIns="0" rIns="360000" bIns="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666666666666666"/>
                      <c:h val="0.13333333333333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53A-4918-A2D1-50900B629DF5}"/>
                </c:ext>
              </c:extLst>
            </c:dLbl>
            <c:dLbl>
              <c:idx val="2"/>
              <c:layout>
                <c:manualLayout>
                  <c:x val="-0.12740740740740741"/>
                  <c:y val="-1.4111111111111111E-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0000" tIns="0" rIns="360000" bIns="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"/>
                      <c:h val="0.133333333333333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53A-4918-A2D1-50900B629DF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3A-4918-A2D1-50900B629DF5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0000" tIns="19050" rIns="3600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Lapa1!$A$2:$A$4</c:f>
              <c:strCache>
                <c:ptCount val="3"/>
                <c:pt idx="0">
                  <c:v>Pašvaldības teritorijas apsaimniekošana</c:v>
                </c:pt>
                <c:pt idx="1">
                  <c:v>Atpūta, kultūra, sports</c:v>
                </c:pt>
                <c:pt idx="2">
                  <c:v>Izglītība</c:v>
                </c:pt>
              </c:strCache>
            </c:strRef>
          </c:cat>
          <c:val>
            <c:numRef>
              <c:f>Lapa1!$B$2:$B$5</c:f>
              <c:numCache>
                <c:formatCode>#,##0</c:formatCode>
                <c:ptCount val="4"/>
                <c:pt idx="0">
                  <c:v>6463</c:v>
                </c:pt>
                <c:pt idx="1">
                  <c:v>28021</c:v>
                </c:pt>
                <c:pt idx="2">
                  <c:v>2403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3A-4918-A2D1-50900B629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Lapa1!$B$1</c:f>
              <c:strCache>
                <c:ptCount val="1"/>
                <c:pt idx="0">
                  <c:v>Kolonna1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0CC-4633-80B2-88EEE2A2D9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CC-4633-80B2-88EEE2A2D958}"/>
              </c:ext>
            </c:extLst>
          </c:dPt>
          <c:dLbls>
            <c:dLbl>
              <c:idx val="0"/>
              <c:layout>
                <c:manualLayout>
                  <c:x val="5.6200366524129415E-2"/>
                  <c:y val="1.9175455417066157E-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90CC-4633-80B2-88EEE2A2D958}"/>
                </c:ext>
              </c:extLst>
            </c:dLbl>
            <c:dLbl>
              <c:idx val="1"/>
              <c:layout>
                <c:manualLayout>
                  <c:x val="-0.1001832620647526"/>
                  <c:y val="-7.6701821668264628E-2"/>
                </c:manualLayout>
              </c:layout>
              <c:numFmt formatCode="0.00%" sourceLinked="0"/>
              <c:spPr>
                <a:solidFill>
                  <a:prstClr val="white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90CC-4633-80B2-88EEE2A2D958}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Lapa1!$A$2:$A$3</c:f>
              <c:strCache>
                <c:ptCount val="2"/>
                <c:pt idx="0">
                  <c:v>Preces un pakalpojumi</c:v>
                </c:pt>
                <c:pt idx="1">
                  <c:v>Pamatlīdzekļu iegāde un izveidošana</c:v>
                </c:pt>
              </c:strCache>
            </c:strRef>
          </c:cat>
          <c:val>
            <c:numRef>
              <c:f>Lapa1!$B$2:$B$3</c:f>
              <c:numCache>
                <c:formatCode>General</c:formatCode>
                <c:ptCount val="2"/>
                <c:pt idx="0">
                  <c:v>9832</c:v>
                </c:pt>
                <c:pt idx="1">
                  <c:v>27055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CC-4633-80B2-88EEE2A2D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94AD5-D64A-4E54-AFEE-994DC5282B02}" type="datetimeFigureOut">
              <a:rPr lang="lv-LV" smtClean="0"/>
              <a:t>14.02.2024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133" y="4803526"/>
            <a:ext cx="543623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47890" y="9482531"/>
            <a:ext cx="2945024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FC040-EC20-4238-AD64-EBA69E97E0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46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195AB1-B0F4-4CD2-BA4B-BC88418B47D2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9908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149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9840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3417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722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4340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8911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0846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FC040-EC20-4238-AD64-EBA69E97E0DF}" type="slidenum">
              <a:rPr lang="lv-LV" smtClean="0"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7077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B3D5311-6C25-3B87-FB52-C369AC03D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7885B95-D97D-6FB3-E24C-C741F47F1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28731E9-0A5D-51D5-25E0-E9B76668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C93E518-394A-0379-3FA7-A746C808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C4AB015-3570-16C5-5C4D-DC7FE3CD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5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3C5879D-A673-515E-D41E-E5E08A976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313A25AF-6587-575D-B4FF-7E14E0CEC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56A3B04-66B3-A09B-4A54-07759B35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85D833A-A5AE-ACFB-ABD5-08D32399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B4312BF-DAC1-5FB1-14B5-97A4442D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F65AA11B-1D2B-705B-BF54-E9495D565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5CBB2B70-474A-6F45-427B-A4037990F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DB17CC5-8A49-E349-B669-2FF98B51A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BEE781E-4395-820E-BC07-3E0EDCD8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AFF3D3C-0FBD-DFE0-C04F-D3E531E5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8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4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DF0A3EA-2723-46DE-9210-447047B1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8B8258E-3BCE-EC3F-E8B9-1D6D64718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472247-97DB-F0C4-FE01-9A3C1EA4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8BC92DD-1CA7-13FB-7A22-0E8956CD3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D6AFD6A-3546-7738-10E3-1C9B49433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2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281F6B7-4963-C44B-B095-948B872A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19C1EBC-5EC4-4DEF-92CE-F0F20C89D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DC34267-88A7-8E35-A2D9-66164885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9A80CDC-82A5-4A64-4FB7-B826B4987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8E84BE9-2A71-54F9-EF68-0BF58F24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85D19C-D717-833A-5004-40CF02A31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AA66227-BC85-8C07-82D3-E6CD13880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BD9B4E5-F4AA-1D66-2245-6F8103CF8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3086E7CC-48FB-07D1-252C-23DA9B70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31BA813-18AD-D877-7B47-FBF6A24B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4991A67-9B02-94E2-1492-00395E03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0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BA34F44-E818-BF31-058A-DEFC0F8E9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931A9876-F9E5-1765-A382-F68277FE9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05F3ECC3-E543-4405-3C48-F7F100AD5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011D9A2-7D46-6E1E-ABC3-E53727927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551C9A4B-5FA7-CFB5-3F15-99EF156314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1C73E5BE-8A2F-AA64-14E2-AEC8C5DC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4752E6D6-2B4E-7F89-6313-9B1C9F17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08650CDB-B19C-D733-D8E0-267DA049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8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F52C503-5864-7D3A-831C-C26731D7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51D77B67-C31C-94D7-C296-62EAEA48C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A65A8D0A-FA84-5018-CAF8-92A7C6A8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3E8CAF99-2950-ED56-50DE-587E233A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5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F6A2912C-F44A-5BF4-1BB2-5457E279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8DB770D-194E-01F5-A1F5-EC90E81E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864463B-D1F2-EE7C-A2B8-E0F7A894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2CD0300-FD01-82EA-3328-C9900F1B9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CDA3E1E-8246-E095-62D0-802173E9E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9057943-1016-040F-0F9C-3591E827E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752D628-F016-97FC-D537-02836D25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72A9CD9-D35F-A030-9B6F-6165BB36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F41AAE4-AFF9-AE6E-F101-584D90BF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A1652D6-0D7D-31C4-4712-5736CC62E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A80FADFE-F1B6-44B7-9B7F-1C3F47853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5F6FA19A-AB1B-91B3-C774-2F4C0D3AB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A5CAAA6-365B-87B5-89CA-90B3FB3C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33AB2550-CC42-453C-8D37-D12ED09B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F7FB4E9-7429-0834-8BDE-E1E06B67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7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2F6FD3A7-A45A-BACD-5DEA-70D567AC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BE6CDC50-533C-8280-66E6-C0E80DEA8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8561C8A8-7618-193E-C6C9-07D9FBE09C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F7F39EF-24F0-667A-8CC4-C8EB4A523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EFF314B-81E8-3F22-A271-5E102C568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1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86D4EE27-2A77-47BE-8F9D-4AB69BCEB8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" t="1768" r="3138" b="1978"/>
          <a:stretch/>
        </p:blipFill>
        <p:spPr bwMode="auto">
          <a:xfrm>
            <a:off x="1480331" y="308208"/>
            <a:ext cx="9216606" cy="633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ttēls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81" b="25028"/>
          <a:stretch/>
        </p:blipFill>
        <p:spPr>
          <a:xfrm>
            <a:off x="245095" y="5691926"/>
            <a:ext cx="1579701" cy="592387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30C50A7B-C642-85BC-F7B0-1621A50EA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513" y="1165663"/>
            <a:ext cx="980658" cy="1202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irsraksts 1">
            <a:extLst>
              <a:ext uri="{FF2B5EF4-FFF2-40B4-BE49-F238E27FC236}">
                <a16:creationId xmlns:a16="http://schemas.microsoft.com/office/drawing/2014/main" id="{1B3F94B7-361B-3E57-C6B4-771511A5C43D}"/>
              </a:ext>
            </a:extLst>
          </p:cNvPr>
          <p:cNvSpPr txBox="1">
            <a:spLocks/>
          </p:cNvSpPr>
          <p:nvPr/>
        </p:nvSpPr>
        <p:spPr>
          <a:xfrm>
            <a:off x="891280" y="1165663"/>
            <a:ext cx="10394707" cy="31934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b="1" dirty="0"/>
              <a:t>Alūksnes novada budžets</a:t>
            </a:r>
            <a:br>
              <a:rPr lang="lv-LV" b="1" dirty="0"/>
            </a:br>
            <a:r>
              <a:rPr lang="lv-LV" b="1" dirty="0"/>
              <a:t>2024.gadam</a:t>
            </a:r>
          </a:p>
        </p:txBody>
      </p:sp>
      <p:sp>
        <p:nvSpPr>
          <p:cNvPr id="7" name="Teksta vietturis 2">
            <a:extLst>
              <a:ext uri="{FF2B5EF4-FFF2-40B4-BE49-F238E27FC236}">
                <a16:creationId xmlns:a16="http://schemas.microsoft.com/office/drawing/2014/main" id="{BC7AD265-29FE-9E8B-8FD1-40218A5ED217}"/>
              </a:ext>
            </a:extLst>
          </p:cNvPr>
          <p:cNvSpPr txBox="1">
            <a:spLocks/>
          </p:cNvSpPr>
          <p:nvPr/>
        </p:nvSpPr>
        <p:spPr>
          <a:xfrm>
            <a:off x="1263900" y="5764333"/>
            <a:ext cx="10394707" cy="447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v-LV" b="1" dirty="0"/>
              <a:t>12.02.2024.</a:t>
            </a:r>
          </a:p>
        </p:txBody>
      </p:sp>
    </p:spTree>
    <p:extLst>
      <p:ext uri="{BB962C8B-B14F-4D97-AF65-F5344CB8AC3E}">
        <p14:creationId xmlns:p14="http://schemas.microsoft.com/office/powerpoint/2010/main" val="428641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0396882" cy="1080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lv-LV" sz="4000" b="1" dirty="0"/>
              <a:t>Pamatbudžeta izdevumi</a:t>
            </a:r>
            <a:br>
              <a:rPr lang="lv-LV" sz="4000" b="1" dirty="0"/>
            </a:br>
            <a:r>
              <a:rPr lang="lv-LV" sz="4000" b="1" dirty="0"/>
              <a:t>pēc ekonomiskajām kategorijām, EUR</a:t>
            </a:r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1355158"/>
              </p:ext>
            </p:extLst>
          </p:nvPr>
        </p:nvGraphicFramePr>
        <p:xfrm>
          <a:off x="720000" y="1296000"/>
          <a:ext cx="10800000" cy="5027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832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AF393CB-C270-B78A-7A57-22467EF08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Pamatbudžeta atlīdzības finansēšana</a:t>
            </a: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8EEB036B-B0E5-E330-C37E-51A7A44172A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6932912"/>
              </p:ext>
            </p:extLst>
          </p:nvPr>
        </p:nvGraphicFramePr>
        <p:xfrm>
          <a:off x="838199" y="1882066"/>
          <a:ext cx="10054701" cy="3712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3294">
                  <a:extLst>
                    <a:ext uri="{9D8B030D-6E8A-4147-A177-3AD203B41FA5}">
                      <a16:colId xmlns:a16="http://schemas.microsoft.com/office/drawing/2014/main" val="2291913734"/>
                    </a:ext>
                  </a:extLst>
                </a:gridCol>
                <a:gridCol w="1621407">
                  <a:extLst>
                    <a:ext uri="{9D8B030D-6E8A-4147-A177-3AD203B41FA5}">
                      <a16:colId xmlns:a16="http://schemas.microsoft.com/office/drawing/2014/main" val="1486717513"/>
                    </a:ext>
                  </a:extLst>
                </a:gridCol>
              </a:tblGrid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Ekonomiskās klasifikācijas kods 1000 «Atlīdzība»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54481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Pedagogu atlīdzība no valsts mērķdotācijas līdzekļiem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3 533 402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320787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Pārējo darbinieku atlīdzība no pašvaldības līdzekļiem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9 552 274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05279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13 105 676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983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tajā skaitā atlīdzības palielināšanai no pašvaldības līdzekļiem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737 700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73851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no tiem: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662071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Minimālās algas palielināšanai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200 450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64047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Ārstnieciskā personāla algas palielināšanai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7 665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905748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Pedagogu algas palielināšanai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231 139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494793"/>
                  </a:ext>
                </a:extLst>
              </a:tr>
              <a:tr h="371253">
                <a:tc>
                  <a:txBody>
                    <a:bodyPr/>
                    <a:lstStyle/>
                    <a:p>
                      <a:r>
                        <a:rPr lang="lv-LV" dirty="0"/>
                        <a:t>Pārējo darbinieku algas palielināšanai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298 446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125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3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DB24897-7E41-E1D1-F5A7-CEDFC486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493486"/>
          </a:xfrm>
        </p:spPr>
        <p:txBody>
          <a:bodyPr>
            <a:normAutofit/>
          </a:bodyPr>
          <a:lstStyle/>
          <a:p>
            <a:r>
              <a:rPr lang="lv-LV" sz="3600" b="1" dirty="0"/>
              <a:t>Eiropas Sociāla fonda </a:t>
            </a:r>
            <a:r>
              <a:rPr lang="lv-LV" sz="3600" b="1" i="0" dirty="0">
                <a:solidFill>
                  <a:srgbClr val="000000"/>
                </a:solidFill>
                <a:effectLst/>
              </a:rPr>
              <a:t>9.2.2.1.pasākuma «</a:t>
            </a:r>
            <a:r>
              <a:rPr lang="lv-LV" sz="3600" b="1" i="0" dirty="0" err="1">
                <a:solidFill>
                  <a:srgbClr val="000000"/>
                </a:solidFill>
                <a:effectLst/>
              </a:rPr>
              <a:t>Deinstitucionalizācija</a:t>
            </a:r>
            <a:r>
              <a:rPr lang="lv-LV" sz="3600" b="1" dirty="0">
                <a:solidFill>
                  <a:srgbClr val="000000"/>
                </a:solidFill>
              </a:rPr>
              <a:t>»</a:t>
            </a:r>
            <a:r>
              <a:rPr lang="lv-LV" sz="3600" b="1" i="0" dirty="0">
                <a:solidFill>
                  <a:srgbClr val="000000"/>
                </a:solidFill>
                <a:effectLst/>
              </a:rPr>
              <a:t> projekta «Vidzeme iekļauj» turpinājuma izmaksas</a:t>
            </a:r>
            <a:endParaRPr lang="lv-LV" sz="3600" b="1" dirty="0"/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2EC57DD4-83D3-8BD3-05C8-E9D13F67650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07054871"/>
              </p:ext>
            </p:extLst>
          </p:nvPr>
        </p:nvGraphicFramePr>
        <p:xfrm>
          <a:off x="739066" y="3297747"/>
          <a:ext cx="103949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0445">
                  <a:extLst>
                    <a:ext uri="{9D8B030D-6E8A-4147-A177-3AD203B41FA5}">
                      <a16:colId xmlns:a16="http://schemas.microsoft.com/office/drawing/2014/main" val="372952894"/>
                    </a:ext>
                  </a:extLst>
                </a:gridCol>
                <a:gridCol w="1954505">
                  <a:extLst>
                    <a:ext uri="{9D8B030D-6E8A-4147-A177-3AD203B41FA5}">
                      <a16:colId xmlns:a16="http://schemas.microsoft.com/office/drawing/2014/main" val="719749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Pozīcija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47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Specializētās darbnīcas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17 864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829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Dienas aprūpes centrs «Saules zaķi»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18 839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977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Sociālās rehabilitācijas centrs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6 229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238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Grupas dzīvokļa pakalpojuma nodrošināšana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40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114 932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255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4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053494-5948-07A4-42E0-BE14487C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07558"/>
          </a:xfrm>
        </p:spPr>
        <p:txBody>
          <a:bodyPr>
            <a:normAutofit/>
          </a:bodyPr>
          <a:lstStyle/>
          <a:p>
            <a:r>
              <a:rPr lang="lv-LV" sz="3600" b="1" dirty="0"/>
              <a:t>Attīstības programmas 2022.-2027. gadam Rīcības un Investīciju plāna finansējums 2024.gadam, 3 895 376 EUR</a:t>
            </a:r>
            <a:endParaRPr lang="lv-LV" sz="3600" dirty="0"/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D1E91281-4A98-B9B9-D919-1FF7BAD11D7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5948432"/>
              </p:ext>
            </p:extLst>
          </p:nvPr>
        </p:nvGraphicFramePr>
        <p:xfrm>
          <a:off x="703263" y="2272684"/>
          <a:ext cx="10394950" cy="386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38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02AE415-9A25-99E2-AEC3-ED447386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1930"/>
          </a:xfrm>
        </p:spPr>
        <p:txBody>
          <a:bodyPr>
            <a:normAutofit/>
          </a:bodyPr>
          <a:lstStyle/>
          <a:p>
            <a:r>
              <a:rPr lang="lv-LV" sz="3600" b="1" dirty="0"/>
              <a:t>Valsts kases aizdevumu procentu likmes un līgumu skaits</a:t>
            </a:r>
            <a:endParaRPr lang="lv-LV" sz="3600" dirty="0"/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DED55868-9A25-873C-86FD-111E5F0095D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7044301"/>
              </p:ext>
            </p:extLst>
          </p:nvPr>
        </p:nvGraphicFramePr>
        <p:xfrm>
          <a:off x="685800" y="2063750"/>
          <a:ext cx="10394950" cy="3699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6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AF5C54-E666-D82E-BB99-E3BF7A98C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1893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Pašvaldības saistību apmērs pret pamatbudžeta ieņēmumiem bez valsts mērķdotācijām un iemaksām pašvaldību finanšu izlīdzināšanas fondā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C0AABB0F-B7CE-8ADE-664D-6DC97AD0254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2606608"/>
              </p:ext>
            </p:extLst>
          </p:nvPr>
        </p:nvGraphicFramePr>
        <p:xfrm>
          <a:off x="704273" y="2931968"/>
          <a:ext cx="10394950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3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0396882" cy="720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0"/>
              </a:lnSpc>
            </a:pPr>
            <a:r>
              <a:rPr lang="lv-LV" sz="3600" b="1" dirty="0"/>
              <a:t>Ziedojumi un dāvinājumi, EUR</a:t>
            </a: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325A4CD-105A-8067-F89D-43243C093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30390"/>
              </p:ext>
            </p:extLst>
          </p:nvPr>
        </p:nvGraphicFramePr>
        <p:xfrm>
          <a:off x="719994" y="1080000"/>
          <a:ext cx="10690545" cy="4053840"/>
        </p:xfrm>
        <a:graphic>
          <a:graphicData uri="http://schemas.openxmlformats.org/drawingml/2006/table">
            <a:tbl>
              <a:tblPr firstRow="1" bandRow="1"/>
              <a:tblGrid>
                <a:gridCol w="8394638">
                  <a:extLst>
                    <a:ext uri="{9D8B030D-6E8A-4147-A177-3AD203B41FA5}">
                      <a16:colId xmlns:a16="http://schemas.microsoft.com/office/drawing/2014/main" val="3029825871"/>
                    </a:ext>
                  </a:extLst>
                </a:gridCol>
                <a:gridCol w="2295907">
                  <a:extLst>
                    <a:ext uri="{9D8B030D-6E8A-4147-A177-3AD203B41FA5}">
                      <a16:colId xmlns:a16="http://schemas.microsoft.com/office/drawing/2014/main" val="30103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b="1" dirty="0"/>
                        <a:t>Ieņēmumi: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8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36867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Kārtējā gada ieņēmumi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dirty="0"/>
                        <a:t>0 EUR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0248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Atlikums gada sākumā 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dirty="0"/>
                        <a:t>36 887 EUR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81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sz="280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lv-LV" sz="28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282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b="1" dirty="0"/>
                        <a:t>Izdevumi: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lv-LV" sz="280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1201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Izdevumi atbilstoši valdības funkcionālajām un ekonomiskajām kategorijām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/>
                        <a:t>36 887 EUR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6847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Atlikums gada beigās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/>
                        <a:t> 0 EUR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25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31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0396882" cy="1080000"/>
          </a:xfrm>
        </p:spPr>
        <p:txBody>
          <a:bodyPr>
            <a:noAutofit/>
          </a:bodyPr>
          <a:lstStyle/>
          <a:p>
            <a:r>
              <a:rPr lang="lv-LV" sz="3600" b="1" dirty="0"/>
              <a:t>Ziedojumu un dāvinājumu izdevumi pēc valdības funkcionālajām kategorijām, EUR</a:t>
            </a:r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43035919"/>
              </p:ext>
            </p:extLst>
          </p:nvPr>
        </p:nvGraphicFramePr>
        <p:xfrm>
          <a:off x="720000" y="1422400"/>
          <a:ext cx="10800000" cy="4959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08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5F8B64E-29C9-0C99-7BDF-8D6CB3CF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Ziedojumu un dāvinājumu izdevumi</a:t>
            </a:r>
            <a:br>
              <a:rPr lang="lv-LV" sz="3600" b="1" dirty="0"/>
            </a:br>
            <a:r>
              <a:rPr lang="lv-LV" sz="3600" b="1" dirty="0"/>
              <a:t>pēc ekonomiskajām kategorijām, EUR</a:t>
            </a:r>
            <a:endParaRPr lang="lv-LV" sz="3600" dirty="0"/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1916AE6A-BA0A-8A5E-AB88-AE416DD7D17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7631621"/>
              </p:ext>
            </p:extLst>
          </p:nvPr>
        </p:nvGraphicFramePr>
        <p:xfrm>
          <a:off x="1440872" y="2063750"/>
          <a:ext cx="8211127" cy="331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146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513EF7-5342-A7EF-3B09-FFFAAE91E0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" t="1768" r="3138" b="1978"/>
          <a:stretch/>
        </p:blipFill>
        <p:spPr bwMode="auto">
          <a:xfrm>
            <a:off x="1480331" y="308208"/>
            <a:ext cx="9216606" cy="633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4E6B04F7-E133-42B0-BB6A-58E0A10DD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49" y="1524000"/>
            <a:ext cx="10396902" cy="3194903"/>
          </a:xfrm>
        </p:spPr>
        <p:txBody>
          <a:bodyPr/>
          <a:lstStyle/>
          <a:p>
            <a:r>
              <a:rPr lang="lv-LV" b="1" dirty="0"/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201649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0394707" cy="720000"/>
          </a:xfrm>
        </p:spPr>
        <p:txBody>
          <a:bodyPr>
            <a:normAutofit/>
          </a:bodyPr>
          <a:lstStyle/>
          <a:p>
            <a:pPr>
              <a:lnSpc>
                <a:spcPct val="0"/>
              </a:lnSpc>
            </a:pPr>
            <a:r>
              <a:rPr lang="lv-LV" sz="3600" b="1" dirty="0"/>
              <a:t>Pamatbudžeta ieņēmumi</a:t>
            </a: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E69458D5-5739-C1B9-5842-BC83F9058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209039"/>
              </p:ext>
            </p:extLst>
          </p:nvPr>
        </p:nvGraphicFramePr>
        <p:xfrm>
          <a:off x="720000" y="1080000"/>
          <a:ext cx="10690545" cy="2072640"/>
        </p:xfrm>
        <a:graphic>
          <a:graphicData uri="http://schemas.openxmlformats.org/drawingml/2006/table">
            <a:tbl>
              <a:tblPr firstRow="1" bandRow="1"/>
              <a:tblGrid>
                <a:gridCol w="8015438">
                  <a:extLst>
                    <a:ext uri="{9D8B030D-6E8A-4147-A177-3AD203B41FA5}">
                      <a16:colId xmlns:a16="http://schemas.microsoft.com/office/drawing/2014/main" val="3029825871"/>
                    </a:ext>
                  </a:extLst>
                </a:gridCol>
                <a:gridCol w="2675107">
                  <a:extLst>
                    <a:ext uri="{9D8B030D-6E8A-4147-A177-3AD203B41FA5}">
                      <a16:colId xmlns:a16="http://schemas.microsoft.com/office/drawing/2014/main" val="30103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Kārtējā gada ieņēmumi</a:t>
                      </a:r>
                      <a:endParaRPr lang="lv-LV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22 801 314 EUR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0248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Saņemtie aizdevumi</a:t>
                      </a:r>
                      <a:endParaRPr lang="lv-LV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0 EUR</a:t>
                      </a:r>
                      <a:endParaRPr lang="lv-LV" sz="2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81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Līdzekļu atlikums  gada sākumā </a:t>
                      </a:r>
                      <a:endParaRPr lang="lv-LV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4 631 578 EUR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282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Kopā</a:t>
                      </a:r>
                      <a:endParaRPr lang="lv-LV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>
                          <a:solidFill>
                            <a:schemeClr val="tx1"/>
                          </a:solidFill>
                        </a:rPr>
                        <a:t>27 432 892 EUR</a:t>
                      </a:r>
                      <a:endParaRPr lang="lv-LV" sz="2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120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15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0396882" cy="720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0"/>
              </a:lnSpc>
            </a:pPr>
            <a:r>
              <a:rPr lang="lv-LV" sz="3600" b="1" dirty="0"/>
              <a:t>Pamatbudžeta ieņēmumi, EUR</a:t>
            </a:r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2677799"/>
              </p:ext>
            </p:extLst>
          </p:nvPr>
        </p:nvGraphicFramePr>
        <p:xfrm>
          <a:off x="672000" y="936000"/>
          <a:ext cx="108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036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0515600" cy="720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0"/>
              </a:lnSpc>
            </a:pPr>
            <a:r>
              <a:rPr lang="lv-LV" sz="3600" b="1" dirty="0"/>
              <a:t>Vērtēto ieņēmumu salīdzinājums, EUR</a:t>
            </a:r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6571358"/>
              </p:ext>
            </p:extLst>
          </p:nvPr>
        </p:nvGraphicFramePr>
        <p:xfrm>
          <a:off x="720000" y="1080000"/>
          <a:ext cx="108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941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0396882" cy="720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0"/>
              </a:lnSpc>
            </a:pPr>
            <a:r>
              <a:rPr lang="lv-LV" sz="3600" b="1" dirty="0"/>
              <a:t>Pamatbudžeta izdevumi</a:t>
            </a: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EB899ED3-AB6F-1DA8-420E-597B1927A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20303"/>
              </p:ext>
            </p:extLst>
          </p:nvPr>
        </p:nvGraphicFramePr>
        <p:xfrm>
          <a:off x="720000" y="1080000"/>
          <a:ext cx="10690545" cy="2499360"/>
        </p:xfrm>
        <a:graphic>
          <a:graphicData uri="http://schemas.openxmlformats.org/drawingml/2006/table">
            <a:tbl>
              <a:tblPr firstRow="1" bandRow="1"/>
              <a:tblGrid>
                <a:gridCol w="8015438">
                  <a:extLst>
                    <a:ext uri="{9D8B030D-6E8A-4147-A177-3AD203B41FA5}">
                      <a16:colId xmlns:a16="http://schemas.microsoft.com/office/drawing/2014/main" val="3029825871"/>
                    </a:ext>
                  </a:extLst>
                </a:gridCol>
                <a:gridCol w="2675107">
                  <a:extLst>
                    <a:ext uri="{9D8B030D-6E8A-4147-A177-3AD203B41FA5}">
                      <a16:colId xmlns:a16="http://schemas.microsoft.com/office/drawing/2014/main" val="30103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Izdevumi atbilstoši ekonomiskajām kategorijām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dirty="0"/>
                        <a:t>25 422 061EUR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0248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Aizdevumu pamatsummu atmaksa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800" dirty="0"/>
                        <a:t>2 010 831EUR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081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lv-LV" sz="2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282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Atlikums gada beigās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/>
                        <a:t> 0 EUR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120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0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B30A3AE-B38C-238C-1E55-5F390FA0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b="1" dirty="0"/>
              <a:t>2023.gada ieņēmumu </a:t>
            </a:r>
            <a:r>
              <a:rPr lang="lv-LV" sz="3600" b="1" dirty="0" err="1"/>
              <a:t>pārpilde</a:t>
            </a:r>
            <a:r>
              <a:rPr lang="lv-LV" sz="3600" b="1" dirty="0"/>
              <a:t>/neizpilde</a:t>
            </a:r>
          </a:p>
        </p:txBody>
      </p:sp>
      <p:graphicFrame>
        <p:nvGraphicFramePr>
          <p:cNvPr id="7" name="Tabula 7">
            <a:extLst>
              <a:ext uri="{FF2B5EF4-FFF2-40B4-BE49-F238E27FC236}">
                <a16:creationId xmlns:a16="http://schemas.microsoft.com/office/drawing/2014/main" id="{1AEDF965-9346-2B99-0BA1-7AE56FC5285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8084489"/>
              </p:ext>
            </p:extLst>
          </p:nvPr>
        </p:nvGraphicFramePr>
        <p:xfrm>
          <a:off x="676922" y="1859563"/>
          <a:ext cx="103949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8">
                  <a:extLst>
                    <a:ext uri="{9D8B030D-6E8A-4147-A177-3AD203B41FA5}">
                      <a16:colId xmlns:a16="http://schemas.microsoft.com/office/drawing/2014/main" val="3339712675"/>
                    </a:ext>
                  </a:extLst>
                </a:gridCol>
                <a:gridCol w="2309612">
                  <a:extLst>
                    <a:ext uri="{9D8B030D-6E8A-4147-A177-3AD203B41FA5}">
                      <a16:colId xmlns:a16="http://schemas.microsoft.com/office/drawing/2014/main" val="696230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Ieņēmumu veids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523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Iedzīvotāju ienākuma nodokļa ieņēmumu </a:t>
                      </a:r>
                      <a:r>
                        <a:rPr lang="lv-LV" dirty="0" err="1"/>
                        <a:t>pārpilde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493 553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78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Nekustamā īpašuma nodokļa ieņēmumu </a:t>
                      </a:r>
                      <a:r>
                        <a:rPr lang="lv-LV" dirty="0" err="1"/>
                        <a:t>pārpilde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47 185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9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Pašvaldību finanšu izlīdzināšanas fonda dotācijas </a:t>
                      </a:r>
                      <a:r>
                        <a:rPr lang="lv-LV" dirty="0" err="1"/>
                        <a:t>pārpilde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192 754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859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Azartspēļu nodokļa ieņēmumu neizpilde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-689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18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Sodu un kavējumu ieņēmumu </a:t>
                      </a:r>
                      <a:r>
                        <a:rPr lang="lv-LV" dirty="0" err="1"/>
                        <a:t>pārpilde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0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Pašvaldību nodevu ieņēmumu neizpilde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-60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9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Pārējo ieņēmumu un pozīciju </a:t>
                      </a:r>
                      <a:r>
                        <a:rPr lang="lv-LV" dirty="0" err="1"/>
                        <a:t>pārpilde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178 668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381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912 120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35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28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C56479-23B2-EF8F-72E1-4CAF04B5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6425"/>
          </a:xfrm>
        </p:spPr>
        <p:txBody>
          <a:bodyPr>
            <a:normAutofit/>
          </a:bodyPr>
          <a:lstStyle/>
          <a:p>
            <a:r>
              <a:rPr lang="lv-LV" sz="3600" b="1" dirty="0"/>
              <a:t>2023.gada ieņēmumu </a:t>
            </a:r>
            <a:r>
              <a:rPr lang="lv-LV" sz="3600" b="1" dirty="0" err="1"/>
              <a:t>pārpildes</a:t>
            </a:r>
            <a:r>
              <a:rPr lang="lv-LV" sz="3600" b="1" dirty="0"/>
              <a:t> sadalījums</a:t>
            </a:r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5C5E3476-4A7C-D946-F807-86E9035F937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98054644"/>
              </p:ext>
            </p:extLst>
          </p:nvPr>
        </p:nvGraphicFramePr>
        <p:xfrm>
          <a:off x="736847" y="1340534"/>
          <a:ext cx="10343903" cy="4487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419">
                  <a:extLst>
                    <a:ext uri="{9D8B030D-6E8A-4147-A177-3AD203B41FA5}">
                      <a16:colId xmlns:a16="http://schemas.microsoft.com/office/drawing/2014/main" val="2724627616"/>
                    </a:ext>
                  </a:extLst>
                </a:gridCol>
                <a:gridCol w="1883484">
                  <a:extLst>
                    <a:ext uri="{9D8B030D-6E8A-4147-A177-3AD203B41FA5}">
                      <a16:colId xmlns:a16="http://schemas.microsoft.com/office/drawing/2014/main" val="3891797422"/>
                    </a:ext>
                  </a:extLst>
                </a:gridCol>
              </a:tblGrid>
              <a:tr h="351815">
                <a:tc>
                  <a:txBody>
                    <a:bodyPr/>
                    <a:lstStyle/>
                    <a:p>
                      <a:r>
                        <a:rPr lang="lv-LV" dirty="0"/>
                        <a:t>Izdevumu veids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95309"/>
                  </a:ext>
                </a:extLst>
              </a:tr>
              <a:tr h="879539">
                <a:tc>
                  <a:txBody>
                    <a:bodyPr/>
                    <a:lstStyle/>
                    <a:p>
                      <a:r>
                        <a:rPr lang="lv-LV" dirty="0"/>
                        <a:t>Atveseļošanas fonda projekta «</a:t>
                      </a:r>
                      <a:r>
                        <a:rPr lang="lv-LV" dirty="0" err="1"/>
                        <a:t>Elektroautobusu</a:t>
                      </a:r>
                      <a:r>
                        <a:rPr lang="lv-LV" dirty="0"/>
                        <a:t> iegāde izglītojamo mobilitātes veicināšanai un skolu tīkla sasniedzamības nodrošināšanai» pašvaldības līdzfinansējumam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161 007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920150"/>
                  </a:ext>
                </a:extLst>
              </a:tr>
              <a:tr h="615677">
                <a:tc>
                  <a:txBody>
                    <a:bodyPr/>
                    <a:lstStyle/>
                    <a:p>
                      <a:r>
                        <a:rPr lang="lv-LV" dirty="0"/>
                        <a:t>Eiropas Savienības Struktūrfonda projekta «Publiskās </a:t>
                      </a:r>
                      <a:r>
                        <a:rPr lang="lv-LV" dirty="0" err="1"/>
                        <a:t>ārtelpas</a:t>
                      </a:r>
                      <a:r>
                        <a:rPr lang="lv-LV" dirty="0"/>
                        <a:t> attīstīšana Alūksnes pilsētas funkcionālajā teritorijā» pašvaldības līdzfinansējumam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808977"/>
                  </a:ext>
                </a:extLst>
              </a:tr>
              <a:tr h="61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Eiropas Savienības Struktūrfonda projekta «Infrastruktūras izveide Alūksnē, Alūksnes novadā» pašvaldības līdzfinansējumam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93748"/>
                  </a:ext>
                </a:extLst>
              </a:tr>
              <a:tr h="615677">
                <a:tc>
                  <a:txBody>
                    <a:bodyPr/>
                    <a:lstStyle/>
                    <a:p>
                      <a:r>
                        <a:rPr lang="lv-LV" dirty="0"/>
                        <a:t>Igaunijas – Latvijas pārrobežas sadarbības projekta «Sports visiem» </a:t>
                      </a:r>
                      <a:r>
                        <a:rPr lang="lv-LV" dirty="0" err="1"/>
                        <a:t>priekšfinansēšanai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13 482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19578"/>
                  </a:ext>
                </a:extLst>
              </a:tr>
              <a:tr h="615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Igaunijas – Latvijas pārrobežas sadarbības projekta «Atklājot mantojumu» pašvaldības </a:t>
                      </a:r>
                      <a:r>
                        <a:rPr lang="lv-LV" dirty="0" err="1"/>
                        <a:t>līdzfinansēšanam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10 141</a:t>
                      </a: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734662"/>
                  </a:ext>
                </a:extLst>
              </a:tr>
              <a:tr h="647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Alūksnes pilsētas Lielo kapu sakārtošanai («pansionāta» kapu teritorija)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69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81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FD04711-2CA6-2705-2347-5BE0F5F1D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/>
          </a:bodyPr>
          <a:lstStyle/>
          <a:p>
            <a:r>
              <a:rPr lang="lv-LV" sz="3600" b="1" dirty="0"/>
              <a:t>2023.gada ieņēmumu </a:t>
            </a:r>
            <a:r>
              <a:rPr lang="lv-LV" sz="3600" b="1" dirty="0" err="1"/>
              <a:t>pārpildes</a:t>
            </a:r>
            <a:r>
              <a:rPr lang="lv-LV" sz="3600" b="1" dirty="0"/>
              <a:t> sadalījums</a:t>
            </a:r>
            <a:endParaRPr lang="lv-LV" sz="3600" dirty="0"/>
          </a:p>
        </p:txBody>
      </p:sp>
      <p:graphicFrame>
        <p:nvGraphicFramePr>
          <p:cNvPr id="4" name="Tabula 4">
            <a:extLst>
              <a:ext uri="{FF2B5EF4-FFF2-40B4-BE49-F238E27FC236}">
                <a16:creationId xmlns:a16="http://schemas.microsoft.com/office/drawing/2014/main" id="{F784B5EF-49CB-D9ED-B03F-A7E1B28F6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0707"/>
              </p:ext>
            </p:extLst>
          </p:nvPr>
        </p:nvGraphicFramePr>
        <p:xfrm>
          <a:off x="767179" y="1310720"/>
          <a:ext cx="10515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0087">
                  <a:extLst>
                    <a:ext uri="{9D8B030D-6E8A-4147-A177-3AD203B41FA5}">
                      <a16:colId xmlns:a16="http://schemas.microsoft.com/office/drawing/2014/main" val="1640577663"/>
                    </a:ext>
                  </a:extLst>
                </a:gridCol>
                <a:gridCol w="2085513">
                  <a:extLst>
                    <a:ext uri="{9D8B030D-6E8A-4147-A177-3AD203B41FA5}">
                      <a16:colId xmlns:a16="http://schemas.microsoft.com/office/drawing/2014/main" val="2070330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Izdevumu pozīcija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68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Alsviķu pirmsskolas izglītības iestādes «Saulīte» uzturēšanai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80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Sporta nometnei Ukraiņu nepilngadīgajiem iedzīvotājiem kopā ar Alūksnes Sporta skolas audzēkņiem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4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Ārstniecības personāla atalgojuma palielinājumam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7 665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97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Izglītības iestāžu direktoru, vietnieku un metodiķu atalgojuma palielinājumam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22 825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712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Alūksnes novada Kultūras centra uzturēšanai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013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Kultūras pasākumu dažādošanai Alūksnes novadā sadarbībā ar uzņēmējiem (konkurss)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02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Pašvaldības konkursiem nekustamo īpašumu sakārtošanai (pagalmi, fasādes)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4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Autotransporta iegādei pašvaldības funkciju nodrošināšanai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481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Apgaismojuma nomaiņai ziemas sporta centrā «Mežinieki» (daļēji)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19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912 120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32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46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0000" y="216000"/>
            <a:ext cx="11031013" cy="1080000"/>
          </a:xfrm>
        </p:spPr>
        <p:txBody>
          <a:bodyPr>
            <a:normAutofit fontScale="90000"/>
          </a:bodyPr>
          <a:lstStyle/>
          <a:p>
            <a:r>
              <a:rPr lang="lv-LV" sz="4000" b="1" dirty="0"/>
              <a:t>Pamatbudžeta izdevumi pēc valdības funkcionālajām kategorijām un finansēšanas, EUR</a:t>
            </a:r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93514691"/>
              </p:ext>
            </p:extLst>
          </p:nvPr>
        </p:nvGraphicFramePr>
        <p:xfrm>
          <a:off x="720000" y="1162975"/>
          <a:ext cx="10800000" cy="534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69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dizains">
  <a:themeElements>
    <a:clrScheme name="Pielāgots 5">
      <a:dk1>
        <a:srgbClr val="000000"/>
      </a:dk1>
      <a:lt1>
        <a:sysClr val="window" lastClr="FFFFFF"/>
      </a:lt1>
      <a:dk2>
        <a:srgbClr val="000000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737</Words>
  <Application>Microsoft Office PowerPoint</Application>
  <PresentationFormat>Platekrāna</PresentationFormat>
  <Paragraphs>171</Paragraphs>
  <Slides>19</Slides>
  <Notes>9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19</vt:i4>
      </vt:variant>
    </vt:vector>
  </HeadingPairs>
  <TitlesOfParts>
    <vt:vector size="23" baseType="lpstr">
      <vt:lpstr>Arial</vt:lpstr>
      <vt:lpstr>Calibri</vt:lpstr>
      <vt:lpstr>Trebuchet MS</vt:lpstr>
      <vt:lpstr>Office dizains</vt:lpstr>
      <vt:lpstr>PowerPoint prezentācija</vt:lpstr>
      <vt:lpstr>Pamatbudžeta ieņēmumi</vt:lpstr>
      <vt:lpstr>Pamatbudžeta ieņēmumi, EUR</vt:lpstr>
      <vt:lpstr>Vērtēto ieņēmumu salīdzinājums, EUR</vt:lpstr>
      <vt:lpstr>Pamatbudžeta izdevumi</vt:lpstr>
      <vt:lpstr>2023.gada ieņēmumu pārpilde/neizpilde</vt:lpstr>
      <vt:lpstr>2023.gada ieņēmumu pārpildes sadalījums</vt:lpstr>
      <vt:lpstr>2023.gada ieņēmumu pārpildes sadalījums</vt:lpstr>
      <vt:lpstr>Pamatbudžeta izdevumi pēc valdības funkcionālajām kategorijām un finansēšanas, EUR</vt:lpstr>
      <vt:lpstr>Pamatbudžeta izdevumi pēc ekonomiskajām kategorijām, EUR</vt:lpstr>
      <vt:lpstr>Pamatbudžeta atlīdzības finansēšana</vt:lpstr>
      <vt:lpstr>Eiropas Sociāla fonda 9.2.2.1.pasākuma «Deinstitucionalizācija» projekta «Vidzeme iekļauj» turpinājuma izmaksas</vt:lpstr>
      <vt:lpstr>Attīstības programmas 2022.-2027. gadam Rīcības un Investīciju plāna finansējums 2024.gadam, 3 895 376 EUR</vt:lpstr>
      <vt:lpstr>Valsts kases aizdevumu procentu likmes un līgumu skaits</vt:lpstr>
      <vt:lpstr>Pašvaldības saistību apmērs pret pamatbudžeta ieņēmumiem bez valsts mērķdotācijām un iemaksām pašvaldību finanšu izlīdzināšanas fondā</vt:lpstr>
      <vt:lpstr>Ziedojumi un dāvinājumi, EUR</vt:lpstr>
      <vt:lpstr>Ziedojumu un dāvinājumu izdevumi pēc valdības funkcionālajām kategorijām, EUR</vt:lpstr>
      <vt:lpstr>Ziedojumu un dāvinājumu izdevumi pēc ekonomiskajām kategorijām, EUR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Alūksnes novada budžets 2020.gadam</dc:title>
  <dc:creator>Evita ŅEDAIVODINA</dc:creator>
  <cp:lastModifiedBy>Evita APLOKA</cp:lastModifiedBy>
  <cp:revision>73</cp:revision>
  <cp:lastPrinted>2020-01-22T12:58:50Z</cp:lastPrinted>
  <dcterms:created xsi:type="dcterms:W3CDTF">2020-01-22T11:46:02Z</dcterms:created>
  <dcterms:modified xsi:type="dcterms:W3CDTF">2024-02-15T14:02:57Z</dcterms:modified>
</cp:coreProperties>
</file>