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83" r:id="rId3"/>
    <p:sldId id="455" r:id="rId4"/>
    <p:sldId id="456" r:id="rId5"/>
    <p:sldId id="458" r:id="rId6"/>
    <p:sldId id="457" r:id="rId7"/>
    <p:sldId id="464" r:id="rId8"/>
    <p:sldId id="459" r:id="rId9"/>
    <p:sldId id="460" r:id="rId10"/>
    <p:sldId id="461" r:id="rId11"/>
    <p:sldId id="462" r:id="rId12"/>
    <p:sldId id="463" r:id="rId13"/>
    <p:sldId id="465" r:id="rId14"/>
    <p:sldId id="466" r:id="rId15"/>
    <p:sldId id="299" r:id="rId16"/>
    <p:sldId id="301" r:id="rId17"/>
    <p:sldId id="262" r:id="rId18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klusējuma sadaļa" id="{362CBB0B-65A5-4B24-BC09-C216BEDC29BD}">
          <p14:sldIdLst>
            <p14:sldId id="283"/>
            <p14:sldId id="455"/>
            <p14:sldId id="456"/>
            <p14:sldId id="458"/>
            <p14:sldId id="457"/>
            <p14:sldId id="464"/>
            <p14:sldId id="459"/>
            <p14:sldId id="460"/>
            <p14:sldId id="461"/>
            <p14:sldId id="462"/>
            <p14:sldId id="463"/>
            <p14:sldId id="465"/>
            <p14:sldId id="466"/>
            <p14:sldId id="299"/>
            <p14:sldId id="30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C4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6247" autoAdjust="0"/>
  </p:normalViewPr>
  <p:slideViewPr>
    <p:cSldViewPr snapToGrid="0">
      <p:cViewPr varScale="1">
        <p:scale>
          <a:sx n="111" d="100"/>
          <a:sy n="111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Darbinieks\Documents\TIC%20dokumenti\15.03.2019_DOCUMENTS\TIC%20dokumentacija\Statistika\03.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Darbinieks\Documents\TIC%20dokumenti\15.03.2019_DOCUMENTS\TIC%20dokumentacija\Statistika\finanses_s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Darbinieks\Documents\TIC%20dokumenti\15.03.2019_DOCUMENTS\TIC%20dokumentacija\Statistika\finanses_s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Lapa1!$B$4</c:f>
              <c:strCache>
                <c:ptCount val="1"/>
                <c:pt idx="0">
                  <c:v>TIC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Lapa1!$C$3:$L$3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Lapa1!$C$4:$L$4</c:f>
              <c:numCache>
                <c:formatCode>General</c:formatCode>
                <c:ptCount val="10"/>
                <c:pt idx="0">
                  <c:v>2105</c:v>
                </c:pt>
                <c:pt idx="1">
                  <c:v>4044</c:v>
                </c:pt>
                <c:pt idx="2">
                  <c:v>7183</c:v>
                </c:pt>
                <c:pt idx="3">
                  <c:v>5682</c:v>
                </c:pt>
                <c:pt idx="4">
                  <c:v>8152</c:v>
                </c:pt>
                <c:pt idx="5">
                  <c:v>8292</c:v>
                </c:pt>
                <c:pt idx="6">
                  <c:v>7126</c:v>
                </c:pt>
                <c:pt idx="7">
                  <c:v>7153</c:v>
                </c:pt>
                <c:pt idx="8">
                  <c:v>9598</c:v>
                </c:pt>
                <c:pt idx="9">
                  <c:v>12293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D1-4696-9A67-C64D75DD3B37}"/>
            </c:ext>
          </c:extLst>
        </c:ser>
        <c:ser>
          <c:idx val="1"/>
          <c:order val="1"/>
          <c:tx>
            <c:strRef>
              <c:f>Lapa1!$B$5</c:f>
              <c:strCache>
                <c:ptCount val="1"/>
                <c:pt idx="0">
                  <c:v>Alūksnes Bānīša stacija</c:v>
                </c:pt>
              </c:strCache>
            </c:strRef>
          </c:tx>
          <c:spPr>
            <a:ln w="19050" cap="rnd" cmpd="sng" algn="ctr">
              <a:solidFill>
                <a:schemeClr val="accent4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Lapa1!$C$3:$L$3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Lapa1!$C$5:$L$5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2328</c:v>
                </c:pt>
                <c:pt idx="5">
                  <c:v>8281</c:v>
                </c:pt>
                <c:pt idx="6">
                  <c:v>9896</c:v>
                </c:pt>
                <c:pt idx="7">
                  <c:v>5792</c:v>
                </c:pt>
                <c:pt idx="8">
                  <c:v>7002</c:v>
                </c:pt>
                <c:pt idx="9">
                  <c:v>7253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D1-4696-9A67-C64D75DD3B37}"/>
            </c:ext>
          </c:extLst>
        </c:ser>
        <c:ser>
          <c:idx val="2"/>
          <c:order val="2"/>
          <c:tx>
            <c:strRef>
              <c:f>Lapa1!$B$6</c:f>
              <c:strCache>
                <c:ptCount val="1"/>
                <c:pt idx="0">
                  <c:v>Skatu tornis</c:v>
                </c:pt>
              </c:strCache>
            </c:strRef>
          </c:tx>
          <c:spPr>
            <a:ln w="19050" cap="rnd" cmpd="sng" algn="ctr">
              <a:solidFill>
                <a:schemeClr val="accent6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Lapa1!$C$3:$L$3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Lapa1!$C$6:$L$6</c:f>
              <c:numCache>
                <c:formatCode>General</c:formatCode>
                <c:ptCount val="10"/>
                <c:pt idx="0">
                  <c:v>0</c:v>
                </c:pt>
                <c:pt idx="1">
                  <c:v>14086</c:v>
                </c:pt>
                <c:pt idx="2">
                  <c:v>13551</c:v>
                </c:pt>
                <c:pt idx="3">
                  <c:v>11967</c:v>
                </c:pt>
                <c:pt idx="4">
                  <c:v>14170</c:v>
                </c:pt>
                <c:pt idx="5">
                  <c:v>12949</c:v>
                </c:pt>
                <c:pt idx="6">
                  <c:v>16933</c:v>
                </c:pt>
                <c:pt idx="7">
                  <c:v>14339</c:v>
                </c:pt>
                <c:pt idx="8">
                  <c:v>11369</c:v>
                </c:pt>
                <c:pt idx="9">
                  <c:v>9743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D1-4696-9A67-C64D75DD3B37}"/>
            </c:ext>
          </c:extLst>
        </c:ser>
        <c:ser>
          <c:idx val="3"/>
          <c:order val="3"/>
          <c:tx>
            <c:strRef>
              <c:f>Lapa1!$B$7</c:f>
              <c:strCache>
                <c:ptCount val="1"/>
                <c:pt idx="0">
                  <c:v>Kodolraķešu bāze Zeltiņos</c:v>
                </c:pt>
              </c:strCache>
            </c:strRef>
          </c:tx>
          <c:spPr>
            <a:ln w="19050" cap="rnd" cmpd="sng" algn="ctr">
              <a:solidFill>
                <a:schemeClr val="accent2">
                  <a:lumMod val="60000"/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Lapa1!$C$3:$L$3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Lapa1!$C$7:$L$7</c:f>
              <c:numCache>
                <c:formatCode>General</c:formatCode>
                <c:ptCount val="10"/>
                <c:pt idx="7">
                  <c:v>364</c:v>
                </c:pt>
                <c:pt idx="8">
                  <c:v>398</c:v>
                </c:pt>
                <c:pt idx="9">
                  <c:v>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D1-4696-9A67-C64D75DD3B37}"/>
            </c:ext>
          </c:extLst>
        </c:ser>
        <c:ser>
          <c:idx val="4"/>
          <c:order val="4"/>
          <c:tx>
            <c:strRef>
              <c:f>Lapa1!$B$8</c:f>
              <c:strCache>
                <c:ptCount val="1"/>
                <c:pt idx="0">
                  <c:v>MARIENBURGAS astotais brālis</c:v>
                </c:pt>
              </c:strCache>
            </c:strRef>
          </c:tx>
          <c:spPr>
            <a:ln w="19050" cap="rnd" cmpd="sng" algn="ctr">
              <a:solidFill>
                <a:schemeClr val="accent4">
                  <a:lumMod val="60000"/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4">
                        <a:lumMod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Lapa1!$C$3:$L$3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Lapa1!$C$8:$L$8</c:f>
              <c:numCache>
                <c:formatCode>General</c:formatCode>
                <c:ptCount val="10"/>
                <c:pt idx="8">
                  <c:v>4541</c:v>
                </c:pt>
                <c:pt idx="9">
                  <c:v>3239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DD1-4696-9A67-C64D75DD3B37}"/>
            </c:ext>
          </c:extLst>
        </c:ser>
        <c:ser>
          <c:idx val="5"/>
          <c:order val="5"/>
          <c:tx>
            <c:strRef>
              <c:f>Lapa1!$B$9</c:f>
              <c:strCache>
                <c:ptCount val="1"/>
                <c:pt idx="0">
                  <c:v>Dabas mājas Veclaicenē</c:v>
                </c:pt>
              </c:strCache>
            </c:strRef>
          </c:tx>
          <c:spPr>
            <a:ln w="19050" cap="rnd" cmpd="sng" algn="ctr">
              <a:solidFill>
                <a:schemeClr val="accent6">
                  <a:lumMod val="60000"/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Lapa1!$C$3:$L$3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Lapa1!$C$9:$L$9</c:f>
              <c:numCache>
                <c:formatCode>General</c:formatCode>
                <c:ptCount val="10"/>
                <c:pt idx="6">
                  <c:v>428</c:v>
                </c:pt>
                <c:pt idx="7">
                  <c:v>518</c:v>
                </c:pt>
                <c:pt idx="8">
                  <c:v>309</c:v>
                </c:pt>
                <c:pt idx="9">
                  <c:v>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DD1-4696-9A67-C64D75DD3B3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49305904"/>
        <c:axId val="549306264"/>
      </c:lineChart>
      <c:catAx>
        <c:axId val="549305904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49306264"/>
        <c:crosses val="autoZero"/>
        <c:auto val="1"/>
        <c:lblAlgn val="ctr"/>
        <c:lblOffset val="100"/>
        <c:noMultiLvlLbl val="0"/>
      </c:catAx>
      <c:valAx>
        <c:axId val="54930626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Apmeklētāju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54930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067700444676908"/>
          <c:y val="7.9792229367773068E-2"/>
          <c:w val="0.44965404603773135"/>
          <c:h val="0.705964477412152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Lapa1!$G$7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Lapa1!$H$6:$L$6</c:f>
              <c:strCache>
                <c:ptCount val="5"/>
                <c:pt idx="0">
                  <c:v>Marienburgas brālis</c:v>
                </c:pt>
                <c:pt idx="1">
                  <c:v>Skatu tornis</c:v>
                </c:pt>
                <c:pt idx="2">
                  <c:v>Alūksnes Bānīša stacija</c:v>
                </c:pt>
                <c:pt idx="3">
                  <c:v>TIC</c:v>
                </c:pt>
                <c:pt idx="4">
                  <c:v>KOPĀ</c:v>
                </c:pt>
              </c:strCache>
            </c:strRef>
          </c:cat>
          <c:val>
            <c:numRef>
              <c:f>Lapa1!$H$7:$L$7</c:f>
              <c:numCache>
                <c:formatCode>General</c:formatCode>
                <c:ptCount val="5"/>
                <c:pt idx="0">
                  <c:v>123</c:v>
                </c:pt>
                <c:pt idx="1">
                  <c:v>18478</c:v>
                </c:pt>
                <c:pt idx="2">
                  <c:v>30371</c:v>
                </c:pt>
                <c:pt idx="3">
                  <c:v>6316</c:v>
                </c:pt>
                <c:pt idx="4">
                  <c:v>55288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2E-4318-898B-9BF1EAD643E2}"/>
            </c:ext>
          </c:extLst>
        </c:ser>
        <c:ser>
          <c:idx val="1"/>
          <c:order val="1"/>
          <c:tx>
            <c:strRef>
              <c:f>Lapa1!$G$8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Lapa1!$H$6:$L$6</c:f>
              <c:strCache>
                <c:ptCount val="5"/>
                <c:pt idx="0">
                  <c:v>Marienburgas brālis</c:v>
                </c:pt>
                <c:pt idx="1">
                  <c:v>Skatu tornis</c:v>
                </c:pt>
                <c:pt idx="2">
                  <c:v>Alūksnes Bānīša stacija</c:v>
                </c:pt>
                <c:pt idx="3">
                  <c:v>TIC</c:v>
                </c:pt>
                <c:pt idx="4">
                  <c:v>KOPĀ</c:v>
                </c:pt>
              </c:strCache>
            </c:strRef>
          </c:cat>
          <c:val>
            <c:numRef>
              <c:f>Lapa1!$H$8:$L$8</c:f>
              <c:numCache>
                <c:formatCode>General</c:formatCode>
                <c:ptCount val="5"/>
                <c:pt idx="0">
                  <c:v>15726</c:v>
                </c:pt>
                <c:pt idx="1">
                  <c:v>14565</c:v>
                </c:pt>
                <c:pt idx="2">
                  <c:v>28875</c:v>
                </c:pt>
                <c:pt idx="3">
                  <c:v>12952</c:v>
                </c:pt>
                <c:pt idx="4">
                  <c:v>72118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2E-4318-898B-9BF1EAD643E2}"/>
            </c:ext>
          </c:extLst>
        </c:ser>
        <c:ser>
          <c:idx val="2"/>
          <c:order val="2"/>
          <c:tx>
            <c:strRef>
              <c:f>Lapa1!$G$9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Lapa1!$H$6:$L$6</c:f>
              <c:strCache>
                <c:ptCount val="5"/>
                <c:pt idx="0">
                  <c:v>Marienburgas brālis</c:v>
                </c:pt>
                <c:pt idx="1">
                  <c:v>Skatu tornis</c:v>
                </c:pt>
                <c:pt idx="2">
                  <c:v>Alūksnes Bānīša stacija</c:v>
                </c:pt>
                <c:pt idx="3">
                  <c:v>TIC</c:v>
                </c:pt>
                <c:pt idx="4">
                  <c:v>KOPĀ</c:v>
                </c:pt>
              </c:strCache>
            </c:strRef>
          </c:cat>
          <c:val>
            <c:numRef>
              <c:f>Lapa1!$H$9:$L$9</c:f>
              <c:numCache>
                <c:formatCode>General</c:formatCode>
                <c:ptCount val="5"/>
                <c:pt idx="0">
                  <c:v>11869</c:v>
                </c:pt>
                <c:pt idx="1">
                  <c:v>12025</c:v>
                </c:pt>
                <c:pt idx="2">
                  <c:v>26784</c:v>
                </c:pt>
                <c:pt idx="3">
                  <c:v>10479</c:v>
                </c:pt>
                <c:pt idx="4">
                  <c:v>61157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2E-4318-898B-9BF1EAD643E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5470352"/>
        <c:axId val="415470712"/>
      </c:barChart>
      <c:catAx>
        <c:axId val="415470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15470712"/>
        <c:crosses val="autoZero"/>
        <c:auto val="1"/>
        <c:lblAlgn val="ctr"/>
        <c:lblOffset val="100"/>
        <c:noMultiLvlLbl val="0"/>
      </c:catAx>
      <c:valAx>
        <c:axId val="4154707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1547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Lapa1!$C$25:$C$30</c:f>
              <c:strCache>
                <c:ptCount val="6"/>
                <c:pt idx="0">
                  <c:v>Zeltiņi</c:v>
                </c:pt>
                <c:pt idx="1">
                  <c:v>Skatu tornis</c:v>
                </c:pt>
                <c:pt idx="2">
                  <c:v>MARIENBURGAS astotais brālis</c:v>
                </c:pt>
                <c:pt idx="3">
                  <c:v>Alūksnes Bānīša stacija</c:v>
                </c:pt>
                <c:pt idx="4">
                  <c:v>Tūrisma informācijas centrs</c:v>
                </c:pt>
                <c:pt idx="5">
                  <c:v>Kopā</c:v>
                </c:pt>
              </c:strCache>
            </c:strRef>
          </c:cat>
          <c:val>
            <c:numRef>
              <c:f>Lapa1!$D$25:$D$30</c:f>
              <c:numCache>
                <c:formatCode>General</c:formatCode>
                <c:ptCount val="6"/>
                <c:pt idx="0">
                  <c:v>1338</c:v>
                </c:pt>
                <c:pt idx="1">
                  <c:v>12025</c:v>
                </c:pt>
                <c:pt idx="2">
                  <c:v>11869</c:v>
                </c:pt>
                <c:pt idx="3">
                  <c:v>26784</c:v>
                </c:pt>
                <c:pt idx="4">
                  <c:v>10479</c:v>
                </c:pt>
                <c:pt idx="5">
                  <c:v>62495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F0-4B0B-98EC-5BAC313BA2F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40220904"/>
        <c:axId val="340221264"/>
      </c:barChart>
      <c:catAx>
        <c:axId val="340220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TIC administrētie objekti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40221264"/>
        <c:crosses val="autoZero"/>
        <c:auto val="1"/>
        <c:lblAlgn val="ctr"/>
        <c:lblOffset val="100"/>
        <c:noMultiLvlLbl val="0"/>
      </c:catAx>
      <c:valAx>
        <c:axId val="34022126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40220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0A102-447A-4FB8-864A-0CE023A348B4}" type="datetimeFigureOut">
              <a:rPr lang="lv-LV" smtClean="0"/>
              <a:t>28.03.2024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328C-4ACE-4CA7-B34B-3A26C660E7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7226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28.03.2024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138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28.03.2024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267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28.03.2024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7705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7279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A335-28DE-461F-86D4-4A540BEA59B0}" type="datetime1">
              <a:rPr lang="en-US" smtClean="0"/>
              <a:t>3/28/2024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820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F9C1-51F7-4E92-A279-1FFCE980DDD9}" type="datetime1">
              <a:rPr lang="en-US" smtClean="0"/>
              <a:t>3/28/2024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13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038D-FDC8-4BB1-AD53-DEF36236CCF5}" type="datetime1">
              <a:rPr lang="en-US" smtClean="0"/>
              <a:t>3/28/2024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928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29E3-7C8F-407D-B4C1-8AD873D40758}" type="datetime1">
              <a:rPr lang="en-US" smtClean="0"/>
              <a:t>3/28/2024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40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05C7-DA32-47E3-8E60-0B60D86BAF89}" type="datetime1">
              <a:rPr lang="en-US" smtClean="0"/>
              <a:t>3/28/2024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654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60F-252E-49E9-8B36-9D774100BA25}" type="datetime1">
              <a:rPr lang="en-US" smtClean="0"/>
              <a:t>3/28/2024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516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DA44-6BB8-4FCD-946A-1E2EFA3D1A5F}" type="datetime1">
              <a:rPr lang="en-US" smtClean="0"/>
              <a:t>3/28/2024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745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28.03.2024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7987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C8DE-E6DB-42D9-BE6D-D9F39E19B42A}" type="datetime1">
              <a:rPr lang="en-US" smtClean="0"/>
              <a:t>3/28/2024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7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56B7-329B-4E98-A7DE-1095F29C9987}" type="datetime1">
              <a:rPr lang="en-US" smtClean="0"/>
              <a:t>3/28/2024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304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EAD2-84F0-424D-85FA-C85CE5D7B84D}" type="datetime1">
              <a:rPr lang="en-US" smtClean="0"/>
              <a:t>3/28/2024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679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28.03.2024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738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28.03.2024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357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28.03.2024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870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28.03.2024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1189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28.03.2024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16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28.03.2024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414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28.03.2024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27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A8A1-3AD2-4DB0-9337-2D7ECBD8E3EF}" type="datetimeFigureOut">
              <a:rPr lang="lv-LV" smtClean="0"/>
              <a:t>28.03.2024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93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A66FFC4-1542-4DAA-837B-D6921D33E8CC}" type="datetime1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02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E1592D-0F56-BC2E-BF87-662E2E5FF083}"/>
              </a:ext>
            </a:extLst>
          </p:cNvPr>
          <p:cNvSpPr txBox="1"/>
          <p:nvPr/>
        </p:nvSpPr>
        <p:spPr>
          <a:xfrm>
            <a:off x="8769521" y="2480625"/>
            <a:ext cx="3292105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>
                <a:solidFill>
                  <a:srgbClr val="00206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Alūksnes novada pašvaldības </a:t>
            </a:r>
          </a:p>
          <a:p>
            <a:pPr algn="ctr"/>
            <a:r>
              <a:rPr lang="lv-LV" sz="2400" b="1" dirty="0">
                <a:solidFill>
                  <a:srgbClr val="00206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izpilddirektors</a:t>
            </a:r>
            <a:endParaRPr lang="lv-LV" sz="80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  <a:p>
            <a:pPr algn="ctr"/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  <a:p>
            <a:pPr algn="ctr"/>
            <a:r>
              <a:rPr lang="lv-LV" sz="2400" dirty="0">
                <a:solidFill>
                  <a:srgbClr val="00206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Ingus Berkulis</a:t>
            </a:r>
          </a:p>
        </p:txBody>
      </p:sp>
      <p:pic>
        <p:nvPicPr>
          <p:cNvPr id="10" name="Attēls 9">
            <a:extLst>
              <a:ext uri="{FF2B5EF4-FFF2-40B4-BE49-F238E27FC236}">
                <a16:creationId xmlns:a16="http://schemas.microsoft.com/office/drawing/2014/main" id="{8BACD94E-02CB-7B3A-E5E9-68141937614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1"/>
          <a:stretch/>
        </p:blipFill>
        <p:spPr>
          <a:xfrm>
            <a:off x="299120" y="1664536"/>
            <a:ext cx="8551581" cy="433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0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306"/>
          <a:stretch/>
        </p:blipFill>
        <p:spPr>
          <a:xfrm>
            <a:off x="105511" y="1609478"/>
            <a:ext cx="8602261" cy="436348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5511" y="297691"/>
            <a:ext cx="9575384" cy="6315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Ienākošais tūrisms Alūksnes novadā</a:t>
            </a:r>
            <a:endParaRPr kumimoji="0" lang="lv-LV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92330" y="1609478"/>
            <a:ext cx="30619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Palielinās nakšņojumu skaits no tām valstīm, kuru tūristi tērē vairāk naudu (149 EUR diennaktī – vācieši), nekā Baltijas valstu tūristi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Stratēģija turpmāk – kā paildzināt uzturēšanās laiku visos segmentos kopumā (gan par vēl vienu nakti, gan par vairākām stundām tiem, kuri nenakšņo)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9582" y="5695962"/>
            <a:ext cx="1895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Dati: </a:t>
            </a:r>
            <a:r>
              <a:rPr kumimoji="0" lang="lv-LV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ViA</a:t>
            </a: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&amp; CSP, 2024</a:t>
            </a:r>
          </a:p>
        </p:txBody>
      </p:sp>
    </p:spTree>
    <p:extLst>
      <p:ext uri="{BB962C8B-B14F-4D97-AF65-F5344CB8AC3E}">
        <p14:creationId xmlns:p14="http://schemas.microsoft.com/office/powerpoint/2010/main" val="310078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41" y="492527"/>
            <a:ext cx="9509760" cy="690321"/>
          </a:xfrm>
        </p:spPr>
        <p:txBody>
          <a:bodyPr/>
          <a:lstStyle/>
          <a:p>
            <a:r>
              <a:rPr lang="lv-LV" dirty="0"/>
              <a:t>Tūristu piesaistes dati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1283516"/>
            <a:ext cx="2961314" cy="5060112"/>
          </a:xfrm>
        </p:spPr>
        <p:txBody>
          <a:bodyPr>
            <a:normAutofit fontScale="85000" lnSpcReduction="10000"/>
          </a:bodyPr>
          <a:lstStyle/>
          <a:p>
            <a:r>
              <a:rPr lang="lv-LV" dirty="0"/>
              <a:t>Kopumā apmeklējums tūristu piesaistēs ir stabils vai pieaug (Covid-19 laika izņēmumi) un Baltijas burbuļa ietekme</a:t>
            </a:r>
          </a:p>
          <a:p>
            <a:r>
              <a:rPr lang="lv-LV" dirty="0"/>
              <a:t>Jāturpina attīstīt segmentēta mērķgrupu pieeja</a:t>
            </a:r>
          </a:p>
          <a:p>
            <a:r>
              <a:rPr lang="lv-LV" dirty="0"/>
              <a:t>Jāturpina aktualizēt vajadzību un interesi apmeklēt Alūksnes novadu (publiskie pasākumi, sezonālie notikumi, galamērķa pievilcība)</a:t>
            </a:r>
          </a:p>
          <a:p>
            <a:r>
              <a:rPr lang="lv-LV" dirty="0"/>
              <a:t>Stratēģiska tirgvedības aktivitāšu izvēle, lai ar mazākiem līdzekļiem, precīzu darbu sasniegtu labāko rezultātu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1527" y="6066629"/>
            <a:ext cx="1895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Dati: Alūksnes TIC, 2024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B4C035AE-FD81-B0B0-80EB-FBAA99636841}"/>
              </a:ext>
            </a:extLst>
          </p:cNvPr>
          <p:cNvGraphicFramePr>
            <a:graphicFrameLocks/>
          </p:cNvGraphicFramePr>
          <p:nvPr/>
        </p:nvGraphicFramePr>
        <p:xfrm>
          <a:off x="989901" y="1954635"/>
          <a:ext cx="7029974" cy="3730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400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41" y="492527"/>
            <a:ext cx="9509760" cy="690321"/>
          </a:xfrm>
        </p:spPr>
        <p:txBody>
          <a:bodyPr>
            <a:normAutofit fontScale="90000"/>
          </a:bodyPr>
          <a:lstStyle/>
          <a:p>
            <a:r>
              <a:rPr lang="lv-LV" dirty="0"/>
              <a:t>Ieņēmumu pārskats par 2023.gadu un salīdzinājumā ar iepriekšējiem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57309" y="6214411"/>
            <a:ext cx="1895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Dati: Alūksnes TIC, 2024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761EF430-5D55-A72B-B00E-11BD5BA77CCA}"/>
              </a:ext>
            </a:extLst>
          </p:cNvPr>
          <p:cNvGraphicFramePr>
            <a:graphicFrameLocks/>
          </p:cNvGraphicFramePr>
          <p:nvPr/>
        </p:nvGraphicFramePr>
        <p:xfrm>
          <a:off x="6493164" y="1881777"/>
          <a:ext cx="5004075" cy="3485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AF3BCC38-C5D6-BE6E-CB73-20C134CE9D7D}"/>
              </a:ext>
            </a:extLst>
          </p:cNvPr>
          <p:cNvGraphicFramePr>
            <a:graphicFrameLocks/>
          </p:cNvGraphicFramePr>
          <p:nvPr/>
        </p:nvGraphicFramePr>
        <p:xfrm>
          <a:off x="694760" y="1881776"/>
          <a:ext cx="5401239" cy="3485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683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D28DC-6740-FC0C-6BAC-B5D0F784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B62329E8-6D3D-7866-2A05-78F7D0B2FA8B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71855C02-BF21-0160-3C56-E8D710EF282B}"/>
              </a:ext>
            </a:extLst>
          </p:cNvPr>
          <p:cNvCxnSpPr/>
          <p:nvPr/>
        </p:nvCxnSpPr>
        <p:spPr>
          <a:xfrm flipH="1" flipV="1">
            <a:off x="-6270" y="-1063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a 3">
            <a:extLst>
              <a:ext uri="{FF2B5EF4-FFF2-40B4-BE49-F238E27FC236}">
                <a16:creationId xmlns:a16="http://schemas.microsoft.com/office/drawing/2014/main" id="{13D0FEA5-C6DF-C226-04CB-3EEC42447F91}"/>
              </a:ext>
            </a:extLst>
          </p:cNvPr>
          <p:cNvGrpSpPr/>
          <p:nvPr/>
        </p:nvGrpSpPr>
        <p:grpSpPr>
          <a:xfrm flipH="1">
            <a:off x="11895097" y="-1"/>
            <a:ext cx="276035" cy="6858001"/>
            <a:chOff x="175485" y="152400"/>
            <a:chExt cx="276035" cy="6858001"/>
          </a:xfrm>
        </p:grpSpPr>
        <p:cxnSp>
          <p:nvCxnSpPr>
            <p:cNvPr id="13" name="Taisns savienotājs 12">
              <a:extLst>
                <a:ext uri="{FF2B5EF4-FFF2-40B4-BE49-F238E27FC236}">
                  <a16:creationId xmlns:a16="http://schemas.microsoft.com/office/drawing/2014/main" id="{D22A939E-894B-168D-B9DD-BD87D97FA377}"/>
                </a:ext>
              </a:extLst>
            </p:cNvPr>
            <p:cNvCxnSpPr/>
            <p:nvPr/>
          </p:nvCxnSpPr>
          <p:spPr>
            <a:xfrm flipH="1" flipV="1">
              <a:off x="175485" y="152400"/>
              <a:ext cx="276035" cy="6858001"/>
            </a:xfrm>
            <a:prstGeom prst="line">
              <a:avLst/>
            </a:prstGeom>
            <a:ln w="25400">
              <a:solidFill>
                <a:srgbClr val="62C3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Taisns savienotājs 13">
              <a:extLst>
                <a:ext uri="{FF2B5EF4-FFF2-40B4-BE49-F238E27FC236}">
                  <a16:creationId xmlns:a16="http://schemas.microsoft.com/office/drawing/2014/main" id="{2589A516-56B0-0174-7B62-3F1DBA8B24E9}"/>
                </a:ext>
              </a:extLst>
            </p:cNvPr>
            <p:cNvCxnSpPr/>
            <p:nvPr/>
          </p:nvCxnSpPr>
          <p:spPr>
            <a:xfrm flipV="1">
              <a:off x="175485" y="152400"/>
              <a:ext cx="1218" cy="68580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AutoShape 2" descr="Image">
            <a:extLst>
              <a:ext uri="{FF2B5EF4-FFF2-40B4-BE49-F238E27FC236}">
                <a16:creationId xmlns:a16="http://schemas.microsoft.com/office/drawing/2014/main" id="{DEC9A889-F088-A1EB-BD95-647B0805F0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07248" y="32177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090F9C-BE9D-2568-54C9-94689342BBCA}"/>
              </a:ext>
            </a:extLst>
          </p:cNvPr>
          <p:cNvSpPr txBox="1"/>
          <p:nvPr/>
        </p:nvSpPr>
        <p:spPr>
          <a:xfrm>
            <a:off x="723084" y="1091957"/>
            <a:ext cx="34812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Alūksnes novada ar tūrisma un tūrisma uzņēmējdarbības piedāvājumu prezentācija Starptautiskajās tūrisma izstādēs un dažādos gadatirgos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20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lv-LV" sz="20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Tourest</a:t>
            </a:r>
            <a:r>
              <a:rPr lang="lv-LV" sz="20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Tūrisma </a:t>
            </a:r>
            <a:r>
              <a:rPr lang="lv-LV" sz="20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kontaktbirža</a:t>
            </a:r>
            <a:r>
              <a:rPr lang="lv-LV" sz="20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Viļņā, </a:t>
            </a:r>
            <a:r>
              <a:rPr lang="lv-LV" sz="20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Vastselīnas</a:t>
            </a:r>
            <a:r>
              <a:rPr lang="lv-LV" sz="20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cietokšņa vasaras izrāde Tartu 2024 ietvaros, Latvijas tūrisma gadatirgus Jelgavā, Tūrisma gadatirgus Šauļos)</a:t>
            </a:r>
            <a:endParaRPr kumimoji="0" lang="lv-LV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7288BE-B3D7-DDC8-451B-747BC930D748}"/>
              </a:ext>
            </a:extLst>
          </p:cNvPr>
          <p:cNvSpPr txBox="1"/>
          <p:nvPr/>
        </p:nvSpPr>
        <p:spPr>
          <a:xfrm>
            <a:off x="7575294" y="1364654"/>
            <a:ext cx="478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endParaRPr kumimoji="0" lang="lv-LV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BBD0C5-0AF7-E8A0-B68D-6FF997120720}"/>
              </a:ext>
            </a:extLst>
          </p:cNvPr>
          <p:cNvSpPr txBox="1"/>
          <p:nvPr/>
        </p:nvSpPr>
        <p:spPr>
          <a:xfrm>
            <a:off x="650490" y="228947"/>
            <a:ext cx="4781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Tūrisms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5BDBC-5982-4F53-B862-8AB7529F94B8}"/>
              </a:ext>
            </a:extLst>
          </p:cNvPr>
          <p:cNvSpPr txBox="1"/>
          <p:nvPr/>
        </p:nvSpPr>
        <p:spPr>
          <a:xfrm>
            <a:off x="4618923" y="82135"/>
            <a:ext cx="618513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0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Galamērķa un tūrisma objektu popularizēšanas aktivitātes  </a:t>
            </a:r>
          </a:p>
          <a:p>
            <a:pPr algn="ctr"/>
            <a:r>
              <a:rPr lang="lv-LV" sz="20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lv-LV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muzeju nakts, pavasara velo tūre, māju kafejnīcu diena, </a:t>
            </a:r>
            <a:r>
              <a:rPr lang="lv-LV" sz="24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pilsētpārgājiens</a:t>
            </a:r>
            <a:r>
              <a:rPr lang="lv-LV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 kultūras mantojuma dienas</a:t>
            </a:r>
            <a:r>
              <a:rPr lang="lv-LV" sz="20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lv-LV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4433B3-B594-83EF-5C01-72C7FC34536A}"/>
              </a:ext>
            </a:extLst>
          </p:cNvPr>
          <p:cNvSpPr txBox="1"/>
          <p:nvPr/>
        </p:nvSpPr>
        <p:spPr>
          <a:xfrm>
            <a:off x="4605562" y="5049141"/>
            <a:ext cx="618513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Jauno piedāvājumu veidošana</a:t>
            </a:r>
            <a:r>
              <a:rPr lang="lv-LV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20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(publicitātes sadarbības projekts ar </a:t>
            </a:r>
            <a:r>
              <a:rPr lang="lv-LV" sz="20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Vastselīnas</a:t>
            </a:r>
            <a:r>
              <a:rPr lang="lv-LV" sz="20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pili – Viduslaiku varenības mantojums, Gliks mūsdienu Alūksnē, "Lielais loks" pa Alūksnes kapsētu)</a:t>
            </a:r>
            <a:endParaRPr lang="lv-LV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Luterāņu baznīcas Latvijā">
            <a:extLst>
              <a:ext uri="{FF2B5EF4-FFF2-40B4-BE49-F238E27FC236}">
                <a16:creationId xmlns:a16="http://schemas.microsoft.com/office/drawing/2014/main" id="{E5DF76B8-2E4B-5650-4F0E-BACEB0BB0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073" y="209379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nīta rotonda– Slavas templis Tempļa kalna parkā">
            <a:extLst>
              <a:ext uri="{FF2B5EF4-FFF2-40B4-BE49-F238E27FC236}">
                <a16:creationId xmlns:a16="http://schemas.microsoft.com/office/drawing/2014/main" id="{84399F8D-39AC-589C-8627-32D05B82E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208664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">
            <a:extLst>
              <a:ext uri="{FF2B5EF4-FFF2-40B4-BE49-F238E27FC236}">
                <a16:creationId xmlns:a16="http://schemas.microsoft.com/office/drawing/2014/main" id="{B63D036E-41ED-2CA1-459A-9E19152FD2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18" name="AutoShape 8">
            <a:extLst>
              <a:ext uri="{FF2B5EF4-FFF2-40B4-BE49-F238E27FC236}">
                <a16:creationId xmlns:a16="http://schemas.microsoft.com/office/drawing/2014/main" id="{7C0E9F9C-E316-51E7-7144-3AEE6B6A31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881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83F2D-6160-88B3-1B7E-B8769D38F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2CBB6016-25AD-957B-BEA8-F422353318FB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C5931DDA-9148-1805-0F91-BB1E316D2F1B}"/>
              </a:ext>
            </a:extLst>
          </p:cNvPr>
          <p:cNvCxnSpPr/>
          <p:nvPr/>
        </p:nvCxnSpPr>
        <p:spPr>
          <a:xfrm flipH="1" flipV="1">
            <a:off x="-6270" y="-1063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a 3">
            <a:extLst>
              <a:ext uri="{FF2B5EF4-FFF2-40B4-BE49-F238E27FC236}">
                <a16:creationId xmlns:a16="http://schemas.microsoft.com/office/drawing/2014/main" id="{6FB3E230-6E55-6FD9-EF0E-D795054BC665}"/>
              </a:ext>
            </a:extLst>
          </p:cNvPr>
          <p:cNvGrpSpPr/>
          <p:nvPr/>
        </p:nvGrpSpPr>
        <p:grpSpPr>
          <a:xfrm flipH="1">
            <a:off x="11895097" y="-1"/>
            <a:ext cx="276035" cy="6858001"/>
            <a:chOff x="175485" y="152400"/>
            <a:chExt cx="276035" cy="6858001"/>
          </a:xfrm>
        </p:grpSpPr>
        <p:cxnSp>
          <p:nvCxnSpPr>
            <p:cNvPr id="13" name="Taisns savienotājs 12">
              <a:extLst>
                <a:ext uri="{FF2B5EF4-FFF2-40B4-BE49-F238E27FC236}">
                  <a16:creationId xmlns:a16="http://schemas.microsoft.com/office/drawing/2014/main" id="{B258DF6D-148A-117A-4930-ADC1CC8B34A8}"/>
                </a:ext>
              </a:extLst>
            </p:cNvPr>
            <p:cNvCxnSpPr/>
            <p:nvPr/>
          </p:nvCxnSpPr>
          <p:spPr>
            <a:xfrm flipH="1" flipV="1">
              <a:off x="175485" y="152400"/>
              <a:ext cx="276035" cy="6858001"/>
            </a:xfrm>
            <a:prstGeom prst="line">
              <a:avLst/>
            </a:prstGeom>
            <a:ln w="25400">
              <a:solidFill>
                <a:srgbClr val="62C3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Taisns savienotājs 13">
              <a:extLst>
                <a:ext uri="{FF2B5EF4-FFF2-40B4-BE49-F238E27FC236}">
                  <a16:creationId xmlns:a16="http://schemas.microsoft.com/office/drawing/2014/main" id="{1B8CDF73-A6C0-F21D-276B-1D6417482815}"/>
                </a:ext>
              </a:extLst>
            </p:cNvPr>
            <p:cNvCxnSpPr/>
            <p:nvPr/>
          </p:nvCxnSpPr>
          <p:spPr>
            <a:xfrm flipV="1">
              <a:off x="175485" y="152400"/>
              <a:ext cx="1218" cy="68580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AutoShape 2" descr="Image">
            <a:extLst>
              <a:ext uri="{FF2B5EF4-FFF2-40B4-BE49-F238E27FC236}">
                <a16:creationId xmlns:a16="http://schemas.microsoft.com/office/drawing/2014/main" id="{BB3BE326-2BA7-01F5-608D-7CEFB58CE7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A9FD1-5D70-71E3-864C-718B6509CD0A}"/>
              </a:ext>
            </a:extLst>
          </p:cNvPr>
          <p:cNvSpPr txBox="1"/>
          <p:nvPr/>
        </p:nvSpPr>
        <p:spPr>
          <a:xfrm>
            <a:off x="8570901" y="377258"/>
            <a:ext cx="34812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Vidzemes plānošanas reģiona Attīstības padomes tikšanās Alūksnē ar satiksmes ministru Kasparu </a:t>
            </a:r>
            <a:r>
              <a:rPr lang="lv-LV" sz="20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Briškenu</a:t>
            </a:r>
            <a:r>
              <a:rPr lang="lv-LV" sz="20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 problēmām nozarē </a:t>
            </a:r>
            <a:endParaRPr lang="lv-LV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lv-LV" sz="2000" b="1" dirty="0">
              <a:solidFill>
                <a:srgbClr val="002060"/>
              </a:solidFill>
            </a:endParaRPr>
          </a:p>
          <a:p>
            <a:endParaRPr lang="lv-LV" sz="2000" b="1" dirty="0">
              <a:solidFill>
                <a:srgbClr val="002060"/>
              </a:solidFill>
            </a:endParaRPr>
          </a:p>
          <a:p>
            <a:pPr algn="ctr"/>
            <a:r>
              <a:rPr lang="lv-LV" sz="2000" b="1" dirty="0">
                <a:solidFill>
                  <a:srgbClr val="002060"/>
                </a:solidFill>
              </a:rPr>
              <a:t>     </a:t>
            </a:r>
            <a:r>
              <a:rPr lang="lv-LV" sz="20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Pašvaldība aicina atsaukties nekustamo īpašumu attīstītājus būvēt zemu izmaksu īres namus Alūksnes novadā </a:t>
            </a:r>
            <a:endParaRPr lang="lv-LV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lv-LV" sz="2000" b="1" dirty="0">
              <a:solidFill>
                <a:srgbClr val="002060"/>
              </a:solidFill>
            </a:endParaRPr>
          </a:p>
          <a:p>
            <a:endParaRPr lang="lv-LV" sz="2000" b="1" dirty="0">
              <a:solidFill>
                <a:srgbClr val="002060"/>
              </a:solidFill>
            </a:endParaRPr>
          </a:p>
          <a:p>
            <a:pPr algn="ctr"/>
            <a:r>
              <a:rPr lang="lv-LV" sz="2000" b="1" i="0" dirty="0">
                <a:solidFill>
                  <a:srgbClr val="002060"/>
                </a:solidFill>
                <a:effectLst/>
              </a:rPr>
              <a:t>Civilās aizsardzības komisija mācībās “Pilskalns” trenē rīcības un sadarbības spējas </a:t>
            </a:r>
            <a:r>
              <a:rPr lang="lv-LV" sz="2000" b="1" i="0" dirty="0" err="1">
                <a:solidFill>
                  <a:srgbClr val="002060"/>
                </a:solidFill>
                <a:effectLst/>
              </a:rPr>
              <a:t>hibrīdapdraudējuma</a:t>
            </a:r>
            <a:r>
              <a:rPr lang="lv-LV" sz="2000" b="1" i="0" dirty="0">
                <a:solidFill>
                  <a:srgbClr val="002060"/>
                </a:solidFill>
                <a:effectLst/>
              </a:rPr>
              <a:t> gadījumā </a:t>
            </a:r>
            <a:endParaRPr lang="lv-LV" sz="2000" b="1" dirty="0">
              <a:solidFill>
                <a:srgbClr val="002060"/>
              </a:solidFill>
            </a:endParaRP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62BABBE6-3C4A-82F5-8409-3C741870B966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60" y="509446"/>
            <a:ext cx="7626670" cy="536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3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32E65-3FC9-962F-1076-F09B5CD94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E5E763D5-8F9A-A524-5FAD-7286A0DECE03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E9C206C7-4965-8F54-7007-A31D38199557}"/>
              </a:ext>
            </a:extLst>
          </p:cNvPr>
          <p:cNvCxnSpPr/>
          <p:nvPr/>
        </p:nvCxnSpPr>
        <p:spPr>
          <a:xfrm flipH="1" flipV="1">
            <a:off x="-6270" y="-1063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a 3">
            <a:extLst>
              <a:ext uri="{FF2B5EF4-FFF2-40B4-BE49-F238E27FC236}">
                <a16:creationId xmlns:a16="http://schemas.microsoft.com/office/drawing/2014/main" id="{A2ADD08B-BD42-53EF-5343-4F4632ECEB0B}"/>
              </a:ext>
            </a:extLst>
          </p:cNvPr>
          <p:cNvGrpSpPr/>
          <p:nvPr/>
        </p:nvGrpSpPr>
        <p:grpSpPr>
          <a:xfrm flipH="1">
            <a:off x="11895097" y="-1"/>
            <a:ext cx="276035" cy="6858001"/>
            <a:chOff x="175485" y="152400"/>
            <a:chExt cx="276035" cy="6858001"/>
          </a:xfrm>
        </p:grpSpPr>
        <p:cxnSp>
          <p:nvCxnSpPr>
            <p:cNvPr id="13" name="Taisns savienotājs 12">
              <a:extLst>
                <a:ext uri="{FF2B5EF4-FFF2-40B4-BE49-F238E27FC236}">
                  <a16:creationId xmlns:a16="http://schemas.microsoft.com/office/drawing/2014/main" id="{624C59D3-C2BF-A2FD-1E1D-6CEFDAB2A4BB}"/>
                </a:ext>
              </a:extLst>
            </p:cNvPr>
            <p:cNvCxnSpPr/>
            <p:nvPr/>
          </p:nvCxnSpPr>
          <p:spPr>
            <a:xfrm flipH="1" flipV="1">
              <a:off x="175485" y="152400"/>
              <a:ext cx="276035" cy="6858001"/>
            </a:xfrm>
            <a:prstGeom prst="line">
              <a:avLst/>
            </a:prstGeom>
            <a:ln w="25400">
              <a:solidFill>
                <a:srgbClr val="62C3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Taisns savienotājs 13">
              <a:extLst>
                <a:ext uri="{FF2B5EF4-FFF2-40B4-BE49-F238E27FC236}">
                  <a16:creationId xmlns:a16="http://schemas.microsoft.com/office/drawing/2014/main" id="{0ACA2E49-6FF1-4003-462C-05C1D7C116D4}"/>
                </a:ext>
              </a:extLst>
            </p:cNvPr>
            <p:cNvCxnSpPr/>
            <p:nvPr/>
          </p:nvCxnSpPr>
          <p:spPr>
            <a:xfrm flipV="1">
              <a:off x="175485" y="152400"/>
              <a:ext cx="1218" cy="68580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AutoShape 2" descr="Image">
            <a:extLst>
              <a:ext uri="{FF2B5EF4-FFF2-40B4-BE49-F238E27FC236}">
                <a16:creationId xmlns:a16="http://schemas.microsoft.com/office/drawing/2014/main" id="{9DB2C4EB-98F0-7163-6E79-0C86973AC4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FB99F9-4BFB-1050-CE7A-3C3BCEBFD9FC}"/>
              </a:ext>
            </a:extLst>
          </p:cNvPr>
          <p:cNvSpPr txBox="1"/>
          <p:nvPr/>
        </p:nvSpPr>
        <p:spPr>
          <a:xfrm>
            <a:off x="573937" y="484916"/>
            <a:ext cx="655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b="1" dirty="0">
                <a:solidFill>
                  <a:srgbClr val="002060"/>
                </a:solidFill>
              </a:rPr>
              <a:t>Iedzīvotāju pieņemšana Jaunannā un Annā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7BC6D8-EBC3-EC1B-507E-40A09DBF7CFE}"/>
              </a:ext>
            </a:extLst>
          </p:cNvPr>
          <p:cNvSpPr txBox="1"/>
          <p:nvPr/>
        </p:nvSpPr>
        <p:spPr>
          <a:xfrm>
            <a:off x="5943600" y="1117960"/>
            <a:ext cx="78217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Jaunannā</a:t>
            </a:r>
            <a:r>
              <a:rPr lang="lv-LV" sz="2000" b="1" dirty="0">
                <a:solidFill>
                  <a:srgbClr val="002060"/>
                </a:solidFill>
              </a:rPr>
              <a:t>:</a:t>
            </a:r>
          </a:p>
          <a:p>
            <a:r>
              <a:rPr lang="lv-LV" sz="2000" b="1" dirty="0">
                <a:solidFill>
                  <a:srgbClr val="002060"/>
                </a:solidFill>
              </a:rPr>
              <a:t>		Ceļu uzturēšana ziemā</a:t>
            </a:r>
          </a:p>
          <a:p>
            <a:r>
              <a:rPr lang="lv-LV" sz="2000" b="1" dirty="0">
                <a:solidFill>
                  <a:srgbClr val="002060"/>
                </a:solidFill>
              </a:rPr>
              <a:t>		Jaunannas bijušās skolas ēkas liktenis</a:t>
            </a:r>
          </a:p>
          <a:p>
            <a:r>
              <a:rPr lang="lv-LV" sz="2000" b="1" dirty="0">
                <a:solidFill>
                  <a:srgbClr val="002060"/>
                </a:solidFill>
              </a:rPr>
              <a:t>		VEF teritorija Alūksnē</a:t>
            </a:r>
          </a:p>
          <a:p>
            <a:r>
              <a:rPr lang="lv-LV" sz="2000" b="1" dirty="0">
                <a:solidFill>
                  <a:srgbClr val="002060"/>
                </a:solidFill>
              </a:rPr>
              <a:t>		Transports uz kapusvētkiem</a:t>
            </a:r>
          </a:p>
          <a:p>
            <a:r>
              <a:rPr lang="lv-LV" sz="2000" b="1" dirty="0">
                <a:solidFill>
                  <a:srgbClr val="002060"/>
                </a:solidFill>
              </a:rPr>
              <a:t>		Priekšlikums organizēt sanāksmi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97612-5D4E-F2E6-5267-AABE33CF35C9}"/>
              </a:ext>
            </a:extLst>
          </p:cNvPr>
          <p:cNvSpPr txBox="1"/>
          <p:nvPr/>
        </p:nvSpPr>
        <p:spPr>
          <a:xfrm>
            <a:off x="5943600" y="3427937"/>
            <a:ext cx="79482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Annā</a:t>
            </a:r>
            <a:r>
              <a:rPr lang="lv-LV" sz="2000" b="1" dirty="0">
                <a:solidFill>
                  <a:srgbClr val="002060"/>
                </a:solidFill>
              </a:rPr>
              <a:t>:</a:t>
            </a:r>
          </a:p>
          <a:p>
            <a:r>
              <a:rPr lang="lv-LV" sz="2000" b="1" dirty="0">
                <a:solidFill>
                  <a:srgbClr val="002060"/>
                </a:solidFill>
              </a:rPr>
              <a:t>		Daudzdzīvokļu mājas apsaimniekošana</a:t>
            </a:r>
          </a:p>
          <a:p>
            <a:r>
              <a:rPr lang="lv-LV" sz="2000" b="1" dirty="0">
                <a:solidFill>
                  <a:srgbClr val="002060"/>
                </a:solidFill>
              </a:rPr>
              <a:t>		Plāni VEF teritorijā Alūksnē</a:t>
            </a:r>
          </a:p>
          <a:p>
            <a:r>
              <a:rPr lang="lv-LV" sz="2000" b="1" dirty="0">
                <a:solidFill>
                  <a:srgbClr val="002060"/>
                </a:solidFill>
              </a:rPr>
              <a:t>		Aku vāki Tālavas ielā</a:t>
            </a:r>
          </a:p>
          <a:p>
            <a:r>
              <a:rPr lang="lv-LV" sz="2000" b="1" dirty="0">
                <a:solidFill>
                  <a:srgbClr val="002060"/>
                </a:solidFill>
              </a:rPr>
              <a:t>		Annas ciema labiekārtojums</a:t>
            </a:r>
          </a:p>
          <a:p>
            <a:r>
              <a:rPr lang="lv-LV" sz="2000" b="1" dirty="0">
                <a:solidFill>
                  <a:srgbClr val="002060"/>
                </a:solidFill>
              </a:rPr>
              <a:t>			</a:t>
            </a:r>
          </a:p>
        </p:txBody>
      </p:sp>
      <p:pic>
        <p:nvPicPr>
          <p:cNvPr id="10" name="Attēls 9">
            <a:extLst>
              <a:ext uri="{FF2B5EF4-FFF2-40B4-BE49-F238E27FC236}">
                <a16:creationId xmlns:a16="http://schemas.microsoft.com/office/drawing/2014/main" id="{94C86998-7B7B-53A6-D290-EB8522023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0" y="1656471"/>
            <a:ext cx="7189652" cy="32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6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F3EABDB8-B15E-650F-9A19-484492BAC7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9"/>
          <a:stretch/>
        </p:blipFill>
        <p:spPr>
          <a:xfrm>
            <a:off x="3586771" y="2010101"/>
            <a:ext cx="8102021" cy="3847235"/>
          </a:xfrm>
          <a:prstGeom prst="rect">
            <a:avLst/>
          </a:prstGeom>
        </p:spPr>
      </p:pic>
      <p:cxnSp>
        <p:nvCxnSpPr>
          <p:cNvPr id="9" name="Taisns savienotājs 8"/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isns savienotājs 11"/>
          <p:cNvCxnSpPr/>
          <p:nvPr/>
        </p:nvCxnSpPr>
        <p:spPr>
          <a:xfrm flipH="1" flipV="1">
            <a:off x="-6270" y="-1063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a 3"/>
          <p:cNvGrpSpPr/>
          <p:nvPr/>
        </p:nvGrpSpPr>
        <p:grpSpPr>
          <a:xfrm flipH="1">
            <a:off x="11895097" y="-1"/>
            <a:ext cx="276035" cy="6858001"/>
            <a:chOff x="175485" y="152400"/>
            <a:chExt cx="276035" cy="6858001"/>
          </a:xfrm>
        </p:grpSpPr>
        <p:cxnSp>
          <p:nvCxnSpPr>
            <p:cNvPr id="13" name="Taisns savienotājs 12"/>
            <p:cNvCxnSpPr/>
            <p:nvPr/>
          </p:nvCxnSpPr>
          <p:spPr>
            <a:xfrm flipH="1" flipV="1">
              <a:off x="175485" y="152400"/>
              <a:ext cx="276035" cy="6858001"/>
            </a:xfrm>
            <a:prstGeom prst="line">
              <a:avLst/>
            </a:prstGeom>
            <a:ln w="25400">
              <a:solidFill>
                <a:srgbClr val="62C3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Taisns savienotājs 13"/>
            <p:cNvCxnSpPr/>
            <p:nvPr/>
          </p:nvCxnSpPr>
          <p:spPr>
            <a:xfrm flipV="1">
              <a:off x="175485" y="152400"/>
              <a:ext cx="1218" cy="68580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8AD6F8-1B39-8662-94A3-45BE5FE6B165}"/>
              </a:ext>
            </a:extLst>
          </p:cNvPr>
          <p:cNvSpPr txBox="1"/>
          <p:nvPr/>
        </p:nvSpPr>
        <p:spPr>
          <a:xfrm>
            <a:off x="570112" y="387126"/>
            <a:ext cx="301665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2800" b="1" i="0" dirty="0">
                <a:solidFill>
                  <a:srgbClr val="002060"/>
                </a:solidFill>
                <a:effectLst/>
                <a:latin typeface="KleinText-Regular"/>
              </a:rPr>
              <a:t>Ja zaļās </a:t>
            </a:r>
          </a:p>
          <a:p>
            <a:pPr algn="ctr"/>
            <a:r>
              <a:rPr lang="lv-LV" sz="2800" b="1" i="0" dirty="0">
                <a:solidFill>
                  <a:srgbClr val="002060"/>
                </a:solidFill>
                <a:effectLst/>
                <a:latin typeface="KleinText-Regular"/>
              </a:rPr>
              <a:t>ceturtdienas </a:t>
            </a:r>
          </a:p>
          <a:p>
            <a:pPr algn="ctr"/>
            <a:r>
              <a:rPr lang="lv-LV" sz="2800" b="1" i="0" dirty="0">
                <a:solidFill>
                  <a:srgbClr val="002060"/>
                </a:solidFill>
                <a:effectLst/>
                <a:latin typeface="KleinText-Regular"/>
              </a:rPr>
              <a:t>naktī salst – </a:t>
            </a:r>
          </a:p>
          <a:p>
            <a:pPr algn="ctr"/>
            <a:r>
              <a:rPr lang="lv-LV" sz="2800" b="1" i="0" dirty="0">
                <a:solidFill>
                  <a:srgbClr val="002060"/>
                </a:solidFill>
                <a:effectLst/>
                <a:latin typeface="KleinText-Regular"/>
              </a:rPr>
              <a:t>sals vēl četrdesmit </a:t>
            </a:r>
          </a:p>
          <a:p>
            <a:pPr algn="ctr"/>
            <a:r>
              <a:rPr lang="lv-LV" sz="2800" b="1" i="0" dirty="0">
                <a:solidFill>
                  <a:srgbClr val="002060"/>
                </a:solidFill>
                <a:effectLst/>
                <a:latin typeface="KleinText-Regular"/>
              </a:rPr>
              <a:t>dienas. </a:t>
            </a:r>
          </a:p>
          <a:p>
            <a:pPr algn="ctr"/>
            <a:r>
              <a:rPr lang="lv-LV" sz="2800" b="1" i="0" dirty="0">
                <a:solidFill>
                  <a:srgbClr val="002060"/>
                </a:solidFill>
                <a:effectLst/>
                <a:latin typeface="KleinText-Regular"/>
              </a:rPr>
              <a:t>Bet, ja šīs dienas </a:t>
            </a:r>
          </a:p>
          <a:p>
            <a:pPr algn="ctr"/>
            <a:r>
              <a:rPr lang="lv-LV" sz="2800" b="1" i="0" dirty="0">
                <a:solidFill>
                  <a:srgbClr val="002060"/>
                </a:solidFill>
                <a:effectLst/>
                <a:latin typeface="KleinText-Regular"/>
              </a:rPr>
              <a:t>rītā ola uz jumta </a:t>
            </a:r>
          </a:p>
          <a:p>
            <a:pPr algn="ctr"/>
            <a:r>
              <a:rPr lang="lv-LV" sz="2800" b="1" i="0" dirty="0">
                <a:solidFill>
                  <a:srgbClr val="002060"/>
                </a:solidFill>
                <a:effectLst/>
                <a:latin typeface="KleinText-Regular"/>
              </a:rPr>
              <a:t>nesasalst – </a:t>
            </a:r>
          </a:p>
          <a:p>
            <a:pPr algn="ctr"/>
            <a:r>
              <a:rPr lang="lv-LV" sz="2800" b="1" i="0" dirty="0">
                <a:solidFill>
                  <a:srgbClr val="002060"/>
                </a:solidFill>
                <a:effectLst/>
                <a:latin typeface="KleinText-Regular"/>
              </a:rPr>
              <a:t>būs laba vasara.</a:t>
            </a:r>
          </a:p>
          <a:p>
            <a:pPr algn="ctr"/>
            <a:endParaRPr lang="lv-LV" b="1" i="0" dirty="0">
              <a:solidFill>
                <a:srgbClr val="002060"/>
              </a:solidFill>
              <a:effectLst/>
              <a:latin typeface="KleinText-Regular"/>
            </a:endParaRPr>
          </a:p>
          <a:p>
            <a:pPr algn="ctr"/>
            <a:endParaRPr lang="lv-LV" b="1" i="0" dirty="0">
              <a:solidFill>
                <a:srgbClr val="002060"/>
              </a:solidFill>
              <a:effectLst/>
              <a:latin typeface="KleinText-Regular"/>
            </a:endParaRPr>
          </a:p>
          <a:p>
            <a:pPr algn="ctr"/>
            <a:r>
              <a:rPr lang="lv-LV" sz="3600" b="1" i="1" dirty="0">
                <a:solidFill>
                  <a:srgbClr val="002060"/>
                </a:solidFill>
                <a:effectLst/>
                <a:latin typeface="KleinText-Regular"/>
              </a:rPr>
              <a:t>Priecīgas </a:t>
            </a:r>
          </a:p>
          <a:p>
            <a:pPr algn="ctr"/>
            <a:r>
              <a:rPr lang="lv-LV" sz="3600" b="1" i="1" dirty="0">
                <a:solidFill>
                  <a:srgbClr val="002060"/>
                </a:solidFill>
                <a:effectLst/>
                <a:latin typeface="KleinText-Regular"/>
              </a:rPr>
              <a:t>Lieldienas! </a:t>
            </a:r>
          </a:p>
        </p:txBody>
      </p:sp>
      <p:sp>
        <p:nvSpPr>
          <p:cNvPr id="6" name="AutoShape 2" descr="Image">
            <a:extLst>
              <a:ext uri="{FF2B5EF4-FFF2-40B4-BE49-F238E27FC236}">
                <a16:creationId xmlns:a16="http://schemas.microsoft.com/office/drawing/2014/main" id="{D4E7D294-F72D-7CB9-2016-5FF9C19E8C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D4D079-8384-7F45-DDC1-4440F0F0764B}"/>
              </a:ext>
            </a:extLst>
          </p:cNvPr>
          <p:cNvSpPr txBox="1"/>
          <p:nvPr/>
        </p:nvSpPr>
        <p:spPr>
          <a:xfrm>
            <a:off x="2620572" y="3933718"/>
            <a:ext cx="63447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«Sīļos» tiek ieguldīts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3600" b="1" dirty="0">
                <a:solidFill>
                  <a:srgbClr val="002060"/>
                </a:solidFill>
                <a:latin typeface="Calibri" panose="020F0502020204030204"/>
              </a:rPr>
              <a:t>elektrības kabelis</a:t>
            </a:r>
            <a:endParaRPr kumimoji="0" lang="lv-LV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88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612" y="3095052"/>
            <a:ext cx="65693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Alūksnes novads: tūrisma attīstības rādītāji (2023)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7227" y="5983847"/>
            <a:ext cx="417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Sadarbībā ar Vidzemes Augstskola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Andris Klepers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227" y="5231509"/>
            <a:ext cx="4235539" cy="752338"/>
          </a:xfrm>
          <a:prstGeom prst="rect">
            <a:avLst/>
          </a:prstGeom>
        </p:spPr>
      </p:pic>
      <p:pic>
        <p:nvPicPr>
          <p:cNvPr id="1028" name="Picture 4" descr="https://scontent.frix6-1.fna.fbcdn.net/v/t39.30808-6/426383394_884164373718925_7110755325754493379_n.jpg?stp=dst-jpg_s960x960&amp;_nc_cat=107&amp;ccb=1-7&amp;_nc_sid=783fdb&amp;_nc_ohc=1PVMzG0Y9_EAX9reLsO&amp;_nc_ht=scontent.frix6-1.fna&amp;cb_e2o_trans=t&amp;oh=00_AfC2Zf3kO2C1WbZo9RrThgKUl18ZT083m6j3Edok6LujBw&amp;oe=65E5E7F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17" y="0"/>
            <a:ext cx="5797683" cy="510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 photo description availabl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" y="-23237"/>
            <a:ext cx="1940760" cy="19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3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819" t="8566"/>
          <a:stretch/>
        </p:blipFill>
        <p:spPr>
          <a:xfrm>
            <a:off x="114300" y="0"/>
            <a:ext cx="11175740" cy="6532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85574" b="95487"/>
          <a:stretch/>
        </p:blipFill>
        <p:spPr>
          <a:xfrm>
            <a:off x="265689" y="67268"/>
            <a:ext cx="1940301" cy="2995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58100" y="217022"/>
            <a:ext cx="3474720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Pīķi 2023.gadā: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19.02.-25.02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30.04.-06.05.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30.07.-05.08.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14.01.-20.01.2024.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052560" y="1971348"/>
            <a:ext cx="1543050" cy="1994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999095" y="772971"/>
            <a:ext cx="1053465" cy="3393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975" y="889687"/>
            <a:ext cx="2503170" cy="15490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" y="1279126"/>
            <a:ext cx="7251215" cy="25384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t="23226"/>
          <a:stretch/>
        </p:blipFill>
        <p:spPr>
          <a:xfrm>
            <a:off x="7296378" y="2350142"/>
            <a:ext cx="3299232" cy="1423722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912690" y="5964572"/>
            <a:ext cx="7139870" cy="429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Digitālais pieprasījums un meklējumi internetā</a:t>
            </a:r>
            <a:endParaRPr kumimoji="0" lang="lv-LV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14745" y="2438708"/>
            <a:ext cx="117725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Interese no visas Latvijas</a:t>
            </a:r>
          </a:p>
        </p:txBody>
      </p:sp>
    </p:spTree>
    <p:extLst>
      <p:ext uri="{BB962C8B-B14F-4D97-AF65-F5344CB8AC3E}">
        <p14:creationId xmlns:p14="http://schemas.microsoft.com/office/powerpoint/2010/main" val="377411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014" y="500917"/>
            <a:ext cx="9509760" cy="631598"/>
          </a:xfrm>
        </p:spPr>
        <p:txBody>
          <a:bodyPr/>
          <a:lstStyle/>
          <a:p>
            <a:r>
              <a:rPr lang="lv-LV" sz="3600" dirty="0"/>
              <a:t>VisitAluksne.lv | 2023</a:t>
            </a:r>
            <a:endParaRPr lang="lv-LV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32014" y="1534398"/>
          <a:ext cx="5331460" cy="285400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777615">
                  <a:extLst>
                    <a:ext uri="{9D8B030D-6E8A-4147-A177-3AD203B41FA5}">
                      <a16:colId xmlns:a16="http://schemas.microsoft.com/office/drawing/2014/main" val="2781845294"/>
                    </a:ext>
                  </a:extLst>
                </a:gridCol>
                <a:gridCol w="1553845">
                  <a:extLst>
                    <a:ext uri="{9D8B030D-6E8A-4147-A177-3AD203B41FA5}">
                      <a16:colId xmlns:a16="http://schemas.microsoft.com/office/drawing/2014/main" val="2567663329"/>
                    </a:ext>
                  </a:extLst>
                </a:gridCol>
              </a:tblGrid>
              <a:tr h="72294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 </a:t>
                      </a:r>
                      <a:endParaRPr lang="lv-LV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visitaluksne.lv lapas apmeklējums 2023. gadā</a:t>
                      </a:r>
                      <a:endParaRPr lang="lv-LV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 </a:t>
                      </a:r>
                      <a:endParaRPr lang="lv-LV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637443"/>
                  </a:ext>
                </a:extLst>
              </a:tr>
              <a:tr h="384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Jaunu lietotāju skaits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(lietotāju skaits, kuri atvēra mājas lapu 1.reizi)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151 100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8541353"/>
                  </a:ext>
                </a:extLst>
              </a:tr>
              <a:tr h="568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Iesaistīšanās sesijas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(Sesiju skaits, kas ilgst vairāk par 10 sekundēm vai ekrānlapu skarījumi ir 2 vai vairāk)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128 323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1292922"/>
                  </a:ext>
                </a:extLst>
              </a:tr>
              <a:tr h="384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Piesaistes līmenis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(Iesaistīšanās sesijas vienam lietotājam)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62,46 %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1144767"/>
                  </a:ext>
                </a:extLst>
              </a:tr>
              <a:tr h="200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Iesaistīšanās sesijas vienam lietotājam 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1,13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7139996"/>
                  </a:ext>
                </a:extLst>
              </a:tr>
              <a:tr h="200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Vidējais pavadītais laiks mājas lapā 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2 min,</a:t>
                      </a:r>
                      <a:r>
                        <a:rPr lang="lv-LV" sz="1200" baseline="0" dirty="0">
                          <a:effectLst/>
                        </a:rPr>
                        <a:t> </a:t>
                      </a:r>
                      <a:r>
                        <a:rPr lang="lv-LV" sz="1200" dirty="0">
                          <a:effectLst/>
                        </a:rPr>
                        <a:t>0 sek.</a:t>
                      </a:r>
                      <a:endParaRPr lang="lv-LV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8594033"/>
                  </a:ext>
                </a:extLst>
              </a:tr>
              <a:tr h="391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Notikumu skaits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(lapas </a:t>
                      </a:r>
                      <a:r>
                        <a:rPr lang="lv-LV" sz="1200" dirty="0" err="1">
                          <a:effectLst/>
                        </a:rPr>
                        <a:t>ielādes</a:t>
                      </a:r>
                      <a:r>
                        <a:rPr lang="lv-LV" sz="1200" dirty="0">
                          <a:effectLst/>
                        </a:rPr>
                        <a:t>, klikšķi)  </a:t>
                      </a:r>
                      <a:endParaRPr lang="lv-LV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1 436 931</a:t>
                      </a:r>
                      <a:endParaRPr lang="lv-LV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848666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32014" y="4554336"/>
            <a:ext cx="533146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Jaunu lietotāju skaits salīdzinājumā ar 2022. gadu (43 588) ir trīskārši pieaudzis: jaunā mājas lapa, mērķtiecīgs digitālais mārketings, SEO, aktivitātes saistītajos sociālo tīklu kontos.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927389" y="1528433"/>
          <a:ext cx="6043698" cy="275139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001915">
                  <a:extLst>
                    <a:ext uri="{9D8B030D-6E8A-4147-A177-3AD203B41FA5}">
                      <a16:colId xmlns:a16="http://schemas.microsoft.com/office/drawing/2014/main" val="1220203503"/>
                    </a:ext>
                  </a:extLst>
                </a:gridCol>
                <a:gridCol w="738329">
                  <a:extLst>
                    <a:ext uri="{9D8B030D-6E8A-4147-A177-3AD203B41FA5}">
                      <a16:colId xmlns:a16="http://schemas.microsoft.com/office/drawing/2014/main" val="1659565760"/>
                    </a:ext>
                  </a:extLst>
                </a:gridCol>
                <a:gridCol w="914694">
                  <a:extLst>
                    <a:ext uri="{9D8B030D-6E8A-4147-A177-3AD203B41FA5}">
                      <a16:colId xmlns:a16="http://schemas.microsoft.com/office/drawing/2014/main" val="1090003553"/>
                    </a:ext>
                  </a:extLst>
                </a:gridCol>
                <a:gridCol w="742866">
                  <a:extLst>
                    <a:ext uri="{9D8B030D-6E8A-4147-A177-3AD203B41FA5}">
                      <a16:colId xmlns:a16="http://schemas.microsoft.com/office/drawing/2014/main" val="732985569"/>
                    </a:ext>
                  </a:extLst>
                </a:gridCol>
                <a:gridCol w="914694">
                  <a:extLst>
                    <a:ext uri="{9D8B030D-6E8A-4147-A177-3AD203B41FA5}">
                      <a16:colId xmlns:a16="http://schemas.microsoft.com/office/drawing/2014/main" val="2177823083"/>
                    </a:ext>
                  </a:extLst>
                </a:gridCol>
                <a:gridCol w="907588">
                  <a:extLst>
                    <a:ext uri="{9D8B030D-6E8A-4147-A177-3AD203B41FA5}">
                      <a16:colId xmlns:a16="http://schemas.microsoft.com/office/drawing/2014/main" val="574905976"/>
                    </a:ext>
                  </a:extLst>
                </a:gridCol>
                <a:gridCol w="823612">
                  <a:extLst>
                    <a:ext uri="{9D8B030D-6E8A-4147-A177-3AD203B41FA5}">
                      <a16:colId xmlns:a16="http://schemas.microsoft.com/office/drawing/2014/main" val="3759430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Valsts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Jaunu lietotāju skaits</a:t>
                      </a:r>
                      <a:endParaRPr lang="lv-LV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Iesaistīšanās sesijas</a:t>
                      </a:r>
                      <a:endParaRPr lang="lv-LV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Piesaistes līmenis</a:t>
                      </a:r>
                      <a:endParaRPr lang="lv-LV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Iesaistīšanās sesijas vienam lietotājam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Vidējais pavadītais laiks mājas lapā</a:t>
                      </a:r>
                      <a:endParaRPr lang="lv-LV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Notikumu skaits</a:t>
                      </a:r>
                      <a:endParaRPr lang="lv-LV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 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4362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1. Latvija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128 938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112 414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62,57%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1,16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 m 02 s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1 237 588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3622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2. Igaunija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10 051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8 551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68,23%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1,14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2 m 03 s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102 294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252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3. UK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1 450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1 069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60,67%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0,97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 m 19 s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11 122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822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4. ASV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1 361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5240" indent="-15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477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33,33%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0,38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35 s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7 022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3961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5. Vācija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970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728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57,87%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0,93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 m 24 s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7 662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6403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6. Lietuva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901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680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59,13%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0,95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 m 39 s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8 673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444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7. Somija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802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602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61,62%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0,94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 m 31 s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6 771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5841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8. Krievija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647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516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63,16%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0,98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 m 45 s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5 098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6082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9. Īrija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636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398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53,14%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0,79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1 m 07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3 994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0304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10.Zviedrija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596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318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45,3%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0,63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>
                          <a:effectLst/>
                        </a:rPr>
                        <a:t>58 s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dirty="0">
                          <a:effectLst/>
                        </a:rPr>
                        <a:t>3 786</a:t>
                      </a:r>
                      <a:endParaRPr lang="lv-LV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119428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864472" y="4445493"/>
            <a:ext cx="6232453" cy="1850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Konversija no mājas lapas apmeklētājiem līdz reāliem rezervētājiem un Alūksnes novada apmeklētājiem ir ~5%, ja ļoti mērķtiecīgi – tad ~10% (kas ir līdzīgi citur, arī uzņēmējiem). Piemēram, CSP datos 2023.g. nakšņojošo tūristu skaits salīdzinājumam: latvieši – 6124 (5%), igauņi - 353 (4%), lietuvieši – 66 (7%), vācieši – 173 (18%). </a:t>
            </a:r>
          </a:p>
        </p:txBody>
      </p:sp>
    </p:spTree>
    <p:extLst>
      <p:ext uri="{BB962C8B-B14F-4D97-AF65-F5344CB8AC3E}">
        <p14:creationId xmlns:p14="http://schemas.microsoft.com/office/powerpoint/2010/main" val="197805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880" y="0"/>
            <a:ext cx="2865120" cy="65890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04020" y="2571750"/>
            <a:ext cx="1737360" cy="1943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26398"/>
          <a:stretch/>
        </p:blipFill>
        <p:spPr>
          <a:xfrm>
            <a:off x="5770448" y="681361"/>
            <a:ext cx="3533572" cy="59076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534" y="0"/>
            <a:ext cx="4681346" cy="426017"/>
          </a:xfrm>
          <a:prstGeom prst="rect">
            <a:avLst/>
          </a:prstGeom>
        </p:spPr>
      </p:pic>
      <p:pic>
        <p:nvPicPr>
          <p:cNvPr id="1026" name="Picture 2" descr="Travelnews.lv | Rig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298" y="467360"/>
            <a:ext cx="1123150" cy="111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783" y="2147688"/>
            <a:ext cx="4455647" cy="2237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784" y="4413082"/>
            <a:ext cx="4455647" cy="20967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6645" y="213008"/>
            <a:ext cx="3837314" cy="1151715"/>
          </a:xfrm>
        </p:spPr>
        <p:txBody>
          <a:bodyPr>
            <a:normAutofit/>
          </a:bodyPr>
          <a:lstStyle/>
          <a:p>
            <a:r>
              <a:rPr lang="lv-LV" sz="3600" dirty="0"/>
              <a:t>VisitAluksne.lv sociālie mediji</a:t>
            </a:r>
            <a:endParaRPr lang="lv-LV" dirty="0"/>
          </a:p>
        </p:txBody>
      </p:sp>
      <p:sp>
        <p:nvSpPr>
          <p:cNvPr id="12" name="Rectangle 11"/>
          <p:cNvSpPr/>
          <p:nvPr/>
        </p:nvSpPr>
        <p:spPr>
          <a:xfrm>
            <a:off x="5811303" y="3538043"/>
            <a:ext cx="2107903" cy="2286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736" y="1433040"/>
            <a:ext cx="3171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Efektīvs rezultāts ar mazākiem līdzekļiem</a:t>
            </a:r>
          </a:p>
        </p:txBody>
      </p:sp>
    </p:spTree>
    <p:extLst>
      <p:ext uri="{BB962C8B-B14F-4D97-AF65-F5344CB8AC3E}">
        <p14:creationId xmlns:p14="http://schemas.microsoft.com/office/powerpoint/2010/main" val="128591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1FE57AC-FE24-0D58-11AC-38164B3AB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84" y="1392934"/>
            <a:ext cx="3280576" cy="846019"/>
          </a:xfrm>
        </p:spPr>
        <p:txBody>
          <a:bodyPr>
            <a:normAutofit fontScale="90000"/>
          </a:bodyPr>
          <a:lstStyle/>
          <a:p>
            <a:r>
              <a:rPr lang="lv-LV" sz="3200" u="sng" dirty="0"/>
              <a:t>Sociālie mediji</a:t>
            </a:r>
            <a:br>
              <a:rPr lang="lv-LV" sz="3200" dirty="0"/>
            </a:br>
            <a:r>
              <a:rPr lang="lv-LV" sz="2700" dirty="0"/>
              <a:t>Pārvaldītie konti FB</a:t>
            </a:r>
            <a:br>
              <a:rPr lang="lv-LV" sz="2700" dirty="0"/>
            </a:br>
            <a:r>
              <a:rPr lang="lv-LV" sz="2700" dirty="0"/>
              <a:t>Kopējais sekotāju skaits </a:t>
            </a:r>
            <a:r>
              <a:rPr lang="lv-LV" sz="2700" b="1" dirty="0"/>
              <a:t>15685 </a:t>
            </a:r>
            <a:r>
              <a:rPr lang="lv-LV" sz="2700" dirty="0"/>
              <a:t>(uz 01.02.2024.)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E5D35EC4-E56C-3D3E-29DB-D40713C082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69" t="23478" r="37962" b="38406"/>
          <a:stretch/>
        </p:blipFill>
        <p:spPr>
          <a:xfrm>
            <a:off x="495784" y="2551809"/>
            <a:ext cx="3301147" cy="1973185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A07AE10B-BA08-30ED-46B6-97C9408F15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39" t="23188" r="38043" b="37391"/>
          <a:stretch/>
        </p:blipFill>
        <p:spPr>
          <a:xfrm>
            <a:off x="4047445" y="2557645"/>
            <a:ext cx="4089392" cy="2018719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AF23BF83-43E0-BDEF-F7E7-A815225A3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47" t="26394" r="29421" b="23623"/>
          <a:stretch/>
        </p:blipFill>
        <p:spPr>
          <a:xfrm>
            <a:off x="8393985" y="2555358"/>
            <a:ext cx="3092523" cy="2001900"/>
          </a:xfrm>
          <a:prstGeom prst="rect">
            <a:avLst/>
          </a:prstGeom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1E98AC67-BA82-E8D7-ED61-F1A403F2E7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169" t="22319" r="33478" b="26376"/>
          <a:stretch/>
        </p:blipFill>
        <p:spPr>
          <a:xfrm>
            <a:off x="3147206" y="4680344"/>
            <a:ext cx="2822786" cy="2018719"/>
          </a:xfrm>
          <a:prstGeom prst="rect">
            <a:avLst/>
          </a:prstGeom>
        </p:spPr>
      </p:pic>
      <p:pic>
        <p:nvPicPr>
          <p:cNvPr id="17" name="Attēls 16">
            <a:extLst>
              <a:ext uri="{FF2B5EF4-FFF2-40B4-BE49-F238E27FC236}">
                <a16:creationId xmlns:a16="http://schemas.microsoft.com/office/drawing/2014/main" id="{94EA629F-43B1-61E9-1234-72DB313299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039" t="41304" r="44813" b="25217"/>
          <a:stretch/>
        </p:blipFill>
        <p:spPr>
          <a:xfrm>
            <a:off x="4047445" y="383575"/>
            <a:ext cx="4089392" cy="2018719"/>
          </a:xfrm>
          <a:prstGeom prst="rect">
            <a:avLst/>
          </a:prstGeom>
        </p:spPr>
      </p:pic>
      <p:pic>
        <p:nvPicPr>
          <p:cNvPr id="19" name="Attēls 18">
            <a:extLst>
              <a:ext uri="{FF2B5EF4-FFF2-40B4-BE49-F238E27FC236}">
                <a16:creationId xmlns:a16="http://schemas.microsoft.com/office/drawing/2014/main" id="{54DAF77E-5CD3-220D-393B-F1D4477B784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938" t="22472" r="51124" b="38726"/>
          <a:stretch/>
        </p:blipFill>
        <p:spPr>
          <a:xfrm>
            <a:off x="6222009" y="4680344"/>
            <a:ext cx="2954035" cy="201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7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581"/>
          <a:stretch/>
        </p:blipFill>
        <p:spPr>
          <a:xfrm>
            <a:off x="97619" y="1157681"/>
            <a:ext cx="9306440" cy="5141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1251" y="6022269"/>
            <a:ext cx="2248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Dati: CSP, 2024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5511" y="297691"/>
            <a:ext cx="9575384" cy="631598"/>
          </a:xfrm>
        </p:spPr>
        <p:txBody>
          <a:bodyPr>
            <a:normAutofit fontScale="90000"/>
          </a:bodyPr>
          <a:lstStyle/>
          <a:p>
            <a:r>
              <a:rPr lang="lv-LV" sz="3600" dirty="0"/>
              <a:t>Vietējais un ienākošais tūrisms Alūksnes novadā</a:t>
            </a:r>
            <a:endParaRPr lang="lv-LV" dirty="0"/>
          </a:p>
        </p:txBody>
      </p:sp>
      <p:sp>
        <p:nvSpPr>
          <p:cNvPr id="7" name="TextBox 6"/>
          <p:cNvSpPr txBox="1"/>
          <p:nvPr/>
        </p:nvSpPr>
        <p:spPr>
          <a:xfrm>
            <a:off x="9482356" y="746853"/>
            <a:ext cx="27096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Līdzīgi kā Latvijai kopumā joprojām (~30%) nav izdevies atgūt eksporta plūsmas apjomu, kāds tas bija pirms Covid-19 (2019.g.)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Nakšņojošo tūristu skaits no Latvijas palielinājās Covid-19 ierobežojumu dēļ, šobrīd atgriezies iepriekšējo gadu līmenī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CSP neuzskaita visas tūristu mītnes, faktiskais nakšņojošu tūristu skaits ir ~ 2x lielāks</a:t>
            </a:r>
          </a:p>
        </p:txBody>
      </p:sp>
    </p:spTree>
    <p:extLst>
      <p:ext uri="{BB962C8B-B14F-4D97-AF65-F5344CB8AC3E}">
        <p14:creationId xmlns:p14="http://schemas.microsoft.com/office/powerpoint/2010/main" val="415812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1" y="1264471"/>
            <a:ext cx="8860002" cy="52731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5511" y="297691"/>
            <a:ext cx="9575384" cy="6315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Vietējais un ienākošais tūrisms Alūksnes novadā</a:t>
            </a:r>
            <a:endParaRPr kumimoji="0" lang="lv-LV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8146" y="6122937"/>
            <a:ext cx="1233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Dati: CSP, 2024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60002" y="1264471"/>
            <a:ext cx="3186588" cy="567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Eksporta proporcija ir salīdzinoši stabila, iespēja to kāpināt līdz ~20% (panākumi, mērķtiecīgi ieviešot stratēģiju, kritums zemāk Covid-19 ietekmē)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v-LV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Svarīgi, ka kāpj arī kopējais apgrozījums / apjoms, ne tikai proporcija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v-LV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Pieaug nakšņojumu skaits no valstīm, kuru tūristi tērē vairāk (Vācija, Somija…) &gt; 100 EUR diennaktī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v-LV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Pakalpojumu kvalitāte ir labā līmenī, nav vērojams kritums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93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6196" y="1574781"/>
            <a:ext cx="2256639" cy="4127627"/>
          </a:xfrm>
        </p:spPr>
        <p:txBody>
          <a:bodyPr>
            <a:normAutofit fontScale="92500" lnSpcReduction="10000"/>
          </a:bodyPr>
          <a:lstStyle/>
          <a:p>
            <a:r>
              <a:rPr lang="lv-LV" dirty="0"/>
              <a:t>Stratēģija ilgtermiņā: turpināt kāpināt tūrisma eksporta daļu (vietējā tirgus maksātspēja nepieaug tik krasi)</a:t>
            </a:r>
          </a:p>
          <a:p>
            <a:r>
              <a:rPr lang="lv-LV" dirty="0"/>
              <a:t>Sadarbības tīkli vācu un somu tūristu piesaistei ārpus novada</a:t>
            </a:r>
          </a:p>
          <a:p>
            <a:r>
              <a:rPr lang="lv-LV" dirty="0"/>
              <a:t>Vēl vairāk igauņu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47" y="929289"/>
            <a:ext cx="8255668" cy="5425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41183" y="2049665"/>
            <a:ext cx="21185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2023.gadā piesaistīts vairāk nakšņojošu igauņu kā 2022 (353 | 305), taču viņi paliek īsāku laiku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07696" y="4105163"/>
            <a:ext cx="211850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Palielinās nakšņojumu skaits no tām valstīm, kuru tūristi tērē 2 līdz 3 reizes vairāk naudu, nekā Baltijas valstu tūristi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5511" y="297691"/>
            <a:ext cx="9575384" cy="6315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Ienākošais tūrisms Alūksnes novadā</a:t>
            </a:r>
            <a:endParaRPr kumimoji="0" lang="lv-LV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2745" y="6009605"/>
            <a:ext cx="1895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Dati: </a:t>
            </a:r>
            <a:r>
              <a:rPr kumimoji="0" lang="lv-LV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ViA</a:t>
            </a: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&amp; CSP, 2024</a:t>
            </a:r>
          </a:p>
        </p:txBody>
      </p:sp>
    </p:spTree>
    <p:extLst>
      <p:ext uri="{BB962C8B-B14F-4D97-AF65-F5344CB8AC3E}">
        <p14:creationId xmlns:p14="http://schemas.microsoft.com/office/powerpoint/2010/main" val="274058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nded Design Teal 16x9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l banded presentation (widescreen).potx" id="{8384684B-0E69-492A-91E7-29F709A97A1C}" vid="{F5096ADD-FCE7-411A-B9A7-AE292EEF7591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5303</TotalTime>
  <Words>1042</Words>
  <Application>Microsoft Office PowerPoint</Application>
  <PresentationFormat>Platekrāna</PresentationFormat>
  <Paragraphs>204</Paragraphs>
  <Slides>16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7</vt:i4>
      </vt:variant>
      <vt:variant>
        <vt:lpstr>Dizains</vt:lpstr>
      </vt:variant>
      <vt:variant>
        <vt:i4>2</vt:i4>
      </vt:variant>
      <vt:variant>
        <vt:lpstr>Slaidu virsraksti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KleinText-Regular</vt:lpstr>
      <vt:lpstr>Palatino Linotype</vt:lpstr>
      <vt:lpstr>Times New Roman</vt:lpstr>
      <vt:lpstr>Office dizains</vt:lpstr>
      <vt:lpstr>Banded Design Teal 16x9</vt:lpstr>
      <vt:lpstr>PowerPoint prezentācija</vt:lpstr>
      <vt:lpstr>PowerPoint prezentācija</vt:lpstr>
      <vt:lpstr>PowerPoint prezentācija</vt:lpstr>
      <vt:lpstr>VisitAluksne.lv | 2023</vt:lpstr>
      <vt:lpstr>VisitAluksne.lv sociālie mediji</vt:lpstr>
      <vt:lpstr>Sociālie mediji Pārvaldītie konti FB Kopējais sekotāju skaits 15685 (uz 01.02.2024.)</vt:lpstr>
      <vt:lpstr>Vietējais un ienākošais tūrisms Alūksnes novadā</vt:lpstr>
      <vt:lpstr>PowerPoint prezentācija</vt:lpstr>
      <vt:lpstr>PowerPoint prezentācija</vt:lpstr>
      <vt:lpstr>PowerPoint prezentācija</vt:lpstr>
      <vt:lpstr>Tūristu piesaistes dati</vt:lpstr>
      <vt:lpstr>Ieņēmumu pārskats par 2023.gadu un salīdzinājumā ar iepriekšējiem 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Māra SALDĀBOLA</dc:creator>
  <cp:lastModifiedBy>Evita APLOKA</cp:lastModifiedBy>
  <cp:revision>257</cp:revision>
  <cp:lastPrinted>2024-01-24T09:56:14Z</cp:lastPrinted>
  <dcterms:created xsi:type="dcterms:W3CDTF">2023-04-25T09:55:54Z</dcterms:created>
  <dcterms:modified xsi:type="dcterms:W3CDTF">2024-03-28T05:46:39Z</dcterms:modified>
</cp:coreProperties>
</file>