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88" r:id="rId3"/>
    <p:sldId id="290" r:id="rId4"/>
    <p:sldId id="291" r:id="rId5"/>
    <p:sldId id="29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2" r:id="rId14"/>
    <p:sldId id="301" r:id="rId15"/>
    <p:sldId id="262" r:id="rId16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362CBB0B-65A5-4B24-BC09-C216BEDC29BD}">
          <p14:sldIdLst>
            <p14:sldId id="283"/>
            <p14:sldId id="288"/>
            <p14:sldId id="290"/>
            <p14:sldId id="291"/>
            <p14:sldId id="292"/>
            <p14:sldId id="294"/>
            <p14:sldId id="295"/>
            <p14:sldId id="296"/>
            <p14:sldId id="297"/>
            <p14:sldId id="298"/>
            <p14:sldId id="299"/>
            <p14:sldId id="300"/>
            <p14:sldId id="302"/>
            <p14:sldId id="30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4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291" autoAdjust="0"/>
  </p:normalViewPr>
  <p:slideViewPr>
    <p:cSldViewPr snapToGrid="0">
      <p:cViewPr varScale="1">
        <p:scale>
          <a:sx n="114" d="100"/>
          <a:sy n="11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pabalsts, 2023.g.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Lapa1!$B$2:$B$3</c:f>
              <c:strCache>
                <c:ptCount val="2"/>
                <c:pt idx="0">
                  <c:v>GMI pabalsts</c:v>
                </c:pt>
                <c:pt idx="1">
                  <c:v>Personas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Lapa1!$A$4:$A$15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Lapa1!$B$4:$B$15</c:f>
              <c:numCache>
                <c:formatCode>General</c:formatCode>
                <c:ptCount val="12"/>
                <c:pt idx="0">
                  <c:v>134</c:v>
                </c:pt>
                <c:pt idx="1">
                  <c:v>141</c:v>
                </c:pt>
                <c:pt idx="2">
                  <c:v>141</c:v>
                </c:pt>
                <c:pt idx="3">
                  <c:v>139</c:v>
                </c:pt>
                <c:pt idx="4">
                  <c:v>151</c:v>
                </c:pt>
                <c:pt idx="5">
                  <c:v>139</c:v>
                </c:pt>
                <c:pt idx="6">
                  <c:v>133</c:v>
                </c:pt>
                <c:pt idx="7">
                  <c:v>131</c:v>
                </c:pt>
                <c:pt idx="8">
                  <c:v>123</c:v>
                </c:pt>
                <c:pt idx="9">
                  <c:v>129</c:v>
                </c:pt>
                <c:pt idx="10">
                  <c:v>123</c:v>
                </c:pt>
                <c:pt idx="11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D-4697-AC1A-0B7CE619E3AE}"/>
            </c:ext>
          </c:extLst>
        </c:ser>
        <c:ser>
          <c:idx val="1"/>
          <c:order val="1"/>
          <c:tx>
            <c:strRef>
              <c:f>Lapa1!$C$2:$C$3</c:f>
              <c:strCache>
                <c:ptCount val="2"/>
                <c:pt idx="0">
                  <c:v>GMI pabalsts</c:v>
                </c:pt>
                <c:pt idx="1">
                  <c:v>Summa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Lapa1!$A$4:$A$15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Lapa1!$C$4:$C$15</c:f>
              <c:numCache>
                <c:formatCode>General</c:formatCode>
                <c:ptCount val="12"/>
                <c:pt idx="0">
                  <c:v>10184.459999999999</c:v>
                </c:pt>
                <c:pt idx="1">
                  <c:v>10637.16</c:v>
                </c:pt>
                <c:pt idx="2">
                  <c:v>9940.52</c:v>
                </c:pt>
                <c:pt idx="3">
                  <c:v>9998.15</c:v>
                </c:pt>
                <c:pt idx="4">
                  <c:v>10315.93</c:v>
                </c:pt>
                <c:pt idx="5">
                  <c:v>9463.8799999999992</c:v>
                </c:pt>
                <c:pt idx="6">
                  <c:v>10134.35</c:v>
                </c:pt>
                <c:pt idx="7">
                  <c:v>9518.6299999999992</c:v>
                </c:pt>
                <c:pt idx="8">
                  <c:v>9422.31</c:v>
                </c:pt>
                <c:pt idx="9">
                  <c:v>9895.5</c:v>
                </c:pt>
                <c:pt idx="10">
                  <c:v>9711.02</c:v>
                </c:pt>
                <c:pt idx="11">
                  <c:v>10358.86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1D-4697-AC1A-0B7CE619E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092208"/>
        <c:axId val="336085728"/>
      </c:barChart>
      <c:catAx>
        <c:axId val="33609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6085728"/>
        <c:crosses val="autoZero"/>
        <c:auto val="1"/>
        <c:lblAlgn val="ctr"/>
        <c:lblOffset val="100"/>
        <c:noMultiLvlLbl val="0"/>
      </c:catAx>
      <c:valAx>
        <c:axId val="336085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609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Mājokļa pabalsts, 2023.g.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Lapa1!$O$19:$O$20</c:f>
              <c:strCache>
                <c:ptCount val="2"/>
                <c:pt idx="0">
                  <c:v>Mājokļa pabalsts</c:v>
                </c:pt>
                <c:pt idx="1">
                  <c:v>Personas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Lapa1!$N$21:$N$32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Lapa1!$O$21:$O$32</c:f>
              <c:numCache>
                <c:formatCode>General</c:formatCode>
                <c:ptCount val="12"/>
                <c:pt idx="0">
                  <c:v>203</c:v>
                </c:pt>
                <c:pt idx="1">
                  <c:v>262</c:v>
                </c:pt>
                <c:pt idx="2">
                  <c:v>255</c:v>
                </c:pt>
                <c:pt idx="3">
                  <c:v>254</c:v>
                </c:pt>
                <c:pt idx="4">
                  <c:v>265</c:v>
                </c:pt>
                <c:pt idx="5">
                  <c:v>183</c:v>
                </c:pt>
                <c:pt idx="6">
                  <c:v>192</c:v>
                </c:pt>
                <c:pt idx="7">
                  <c:v>209</c:v>
                </c:pt>
                <c:pt idx="8">
                  <c:v>204</c:v>
                </c:pt>
                <c:pt idx="9">
                  <c:v>208</c:v>
                </c:pt>
                <c:pt idx="10">
                  <c:v>232</c:v>
                </c:pt>
                <c:pt idx="11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F-4777-A5BB-6BA03A94538A}"/>
            </c:ext>
          </c:extLst>
        </c:ser>
        <c:ser>
          <c:idx val="1"/>
          <c:order val="1"/>
          <c:tx>
            <c:strRef>
              <c:f>Lapa1!$P$19:$P$20</c:f>
              <c:strCache>
                <c:ptCount val="2"/>
                <c:pt idx="0">
                  <c:v>Mājokļa pabalsts</c:v>
                </c:pt>
                <c:pt idx="1">
                  <c:v>Summa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Lapa1!$N$21:$N$32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Lapa1!$P$21:$P$32</c:f>
              <c:numCache>
                <c:formatCode>General</c:formatCode>
                <c:ptCount val="12"/>
                <c:pt idx="0">
                  <c:v>24446.61</c:v>
                </c:pt>
                <c:pt idx="1">
                  <c:v>31723.11</c:v>
                </c:pt>
                <c:pt idx="2">
                  <c:v>28122.6</c:v>
                </c:pt>
                <c:pt idx="3">
                  <c:v>30596.04</c:v>
                </c:pt>
                <c:pt idx="4">
                  <c:v>26816</c:v>
                </c:pt>
                <c:pt idx="5">
                  <c:v>16176.66</c:v>
                </c:pt>
                <c:pt idx="6">
                  <c:v>13087.4</c:v>
                </c:pt>
                <c:pt idx="7">
                  <c:v>14553.67</c:v>
                </c:pt>
                <c:pt idx="8">
                  <c:v>13618.56</c:v>
                </c:pt>
                <c:pt idx="9">
                  <c:v>7939.76</c:v>
                </c:pt>
                <c:pt idx="10">
                  <c:v>12480.18</c:v>
                </c:pt>
                <c:pt idx="11" formatCode="0.00">
                  <c:v>10698.9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AF-4777-A5BB-6BA03A945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3994792"/>
        <c:axId val="393998752"/>
      </c:barChart>
      <c:catAx>
        <c:axId val="39399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93998752"/>
        <c:crosses val="autoZero"/>
        <c:auto val="1"/>
        <c:lblAlgn val="ctr"/>
        <c:lblOffset val="100"/>
        <c:noMultiLvlLbl val="0"/>
      </c:catAx>
      <c:valAx>
        <c:axId val="39399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3994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802861160232358E-2"/>
          <c:y val="3.2619334347912386E-2"/>
          <c:w val="0.940477655742607"/>
          <c:h val="0.79888212568928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Lapa1!$O$38</c:f>
              <c:strCache>
                <c:ptCount val="1"/>
                <c:pt idx="0">
                  <c:v>GMI pabalsts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Lapa1!$N$39:$N$50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Lapa1!$O$39:$O$50</c:f>
              <c:numCache>
                <c:formatCode>General</c:formatCode>
                <c:ptCount val="12"/>
                <c:pt idx="0">
                  <c:v>10184.459999999999</c:v>
                </c:pt>
                <c:pt idx="1">
                  <c:v>10637.16</c:v>
                </c:pt>
                <c:pt idx="2">
                  <c:v>9940.52</c:v>
                </c:pt>
                <c:pt idx="3">
                  <c:v>9998.15</c:v>
                </c:pt>
                <c:pt idx="4">
                  <c:v>10315.93</c:v>
                </c:pt>
                <c:pt idx="5">
                  <c:v>9463.8799999999992</c:v>
                </c:pt>
                <c:pt idx="6">
                  <c:v>10134.35</c:v>
                </c:pt>
                <c:pt idx="7">
                  <c:v>9518.6299999999992</c:v>
                </c:pt>
                <c:pt idx="8">
                  <c:v>9422.31</c:v>
                </c:pt>
                <c:pt idx="9">
                  <c:v>9895.5</c:v>
                </c:pt>
                <c:pt idx="10">
                  <c:v>9711.02</c:v>
                </c:pt>
                <c:pt idx="11">
                  <c:v>10358.86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FD-4EF9-9838-88F7AC8D3800}"/>
            </c:ext>
          </c:extLst>
        </c:ser>
        <c:ser>
          <c:idx val="1"/>
          <c:order val="1"/>
          <c:tx>
            <c:strRef>
              <c:f>Lapa1!$P$38</c:f>
              <c:strCache>
                <c:ptCount val="1"/>
                <c:pt idx="0">
                  <c:v>Mājokļa pabalsts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Lapa1!$N$39:$N$50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Lapa1!$P$39:$P$50</c:f>
              <c:numCache>
                <c:formatCode>General</c:formatCode>
                <c:ptCount val="12"/>
                <c:pt idx="0">
                  <c:v>24446.61</c:v>
                </c:pt>
                <c:pt idx="1">
                  <c:v>31723.11</c:v>
                </c:pt>
                <c:pt idx="2">
                  <c:v>28122.6</c:v>
                </c:pt>
                <c:pt idx="3">
                  <c:v>30596.04</c:v>
                </c:pt>
                <c:pt idx="4">
                  <c:v>26816</c:v>
                </c:pt>
                <c:pt idx="5">
                  <c:v>16176.66</c:v>
                </c:pt>
                <c:pt idx="6">
                  <c:v>13087.4</c:v>
                </c:pt>
                <c:pt idx="7">
                  <c:v>14553.67</c:v>
                </c:pt>
                <c:pt idx="8">
                  <c:v>13618.56</c:v>
                </c:pt>
                <c:pt idx="9">
                  <c:v>7939.76</c:v>
                </c:pt>
                <c:pt idx="10">
                  <c:v>12480.18</c:v>
                </c:pt>
                <c:pt idx="11" formatCode="0.00">
                  <c:v>10698.9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FD-4EF9-9838-88F7AC8D3800}"/>
            </c:ext>
          </c:extLst>
        </c:ser>
        <c:ser>
          <c:idx val="2"/>
          <c:order val="2"/>
          <c:tx>
            <c:strRef>
              <c:f>Lapa1!$Q$38</c:f>
              <c:strCache>
                <c:ptCount val="1"/>
                <c:pt idx="0">
                  <c:v>Audžuģimenes/bāreņi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Lapa1!$N$39:$N$50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Lapa1!$Q$39:$Q$50</c:f>
              <c:numCache>
                <c:formatCode>General</c:formatCode>
                <c:ptCount val="12"/>
                <c:pt idx="0">
                  <c:v>15762.76</c:v>
                </c:pt>
                <c:pt idx="1">
                  <c:v>14233.26</c:v>
                </c:pt>
                <c:pt idx="2">
                  <c:v>14651</c:v>
                </c:pt>
                <c:pt idx="3">
                  <c:v>14822</c:v>
                </c:pt>
                <c:pt idx="4">
                  <c:v>14420</c:v>
                </c:pt>
                <c:pt idx="5">
                  <c:v>15460</c:v>
                </c:pt>
                <c:pt idx="6">
                  <c:v>16888</c:v>
                </c:pt>
                <c:pt idx="7">
                  <c:v>15322</c:v>
                </c:pt>
                <c:pt idx="8">
                  <c:v>19473.32</c:v>
                </c:pt>
                <c:pt idx="9">
                  <c:v>15902.36</c:v>
                </c:pt>
                <c:pt idx="10">
                  <c:v>17405.34</c:v>
                </c:pt>
                <c:pt idx="11">
                  <c:v>14741.94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FD-4EF9-9838-88F7AC8D3800}"/>
            </c:ext>
          </c:extLst>
        </c:ser>
        <c:ser>
          <c:idx val="3"/>
          <c:order val="3"/>
          <c:tx>
            <c:strRef>
              <c:f>Lapa1!$R$38</c:f>
              <c:strCache>
                <c:ptCount val="1"/>
                <c:pt idx="0">
                  <c:v>Veselības pabalsts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Lapa1!$N$39:$N$50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Lapa1!$R$39:$R$50</c:f>
              <c:numCache>
                <c:formatCode>General</c:formatCode>
                <c:ptCount val="12"/>
                <c:pt idx="0">
                  <c:v>1277.67</c:v>
                </c:pt>
                <c:pt idx="1">
                  <c:v>1123.8599999999999</c:v>
                </c:pt>
                <c:pt idx="2">
                  <c:v>927.5</c:v>
                </c:pt>
                <c:pt idx="3">
                  <c:v>1129.25</c:v>
                </c:pt>
                <c:pt idx="4">
                  <c:v>1399.94</c:v>
                </c:pt>
                <c:pt idx="5">
                  <c:v>1208.5899999999999</c:v>
                </c:pt>
                <c:pt idx="6">
                  <c:v>1217.98</c:v>
                </c:pt>
                <c:pt idx="7">
                  <c:v>971.92</c:v>
                </c:pt>
                <c:pt idx="8">
                  <c:v>1159.76</c:v>
                </c:pt>
                <c:pt idx="9">
                  <c:v>1241.94</c:v>
                </c:pt>
                <c:pt idx="10">
                  <c:v>668.01</c:v>
                </c:pt>
                <c:pt idx="11">
                  <c:v>1286.5899999999999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FD-4EF9-9838-88F7AC8D3800}"/>
            </c:ext>
          </c:extLst>
        </c:ser>
        <c:ser>
          <c:idx val="4"/>
          <c:order val="4"/>
          <c:tx>
            <c:strRef>
              <c:f>Lapa1!$S$38</c:f>
              <c:strCache>
                <c:ptCount val="1"/>
                <c:pt idx="0">
                  <c:v>Ēdināšana izgl.iestādē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Lapa1!$N$39:$N$50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Lapa1!$S$39:$S$50</c:f>
              <c:numCache>
                <c:formatCode>General</c:formatCode>
                <c:ptCount val="12"/>
                <c:pt idx="0">
                  <c:v>342.63</c:v>
                </c:pt>
                <c:pt idx="1">
                  <c:v>522.14</c:v>
                </c:pt>
                <c:pt idx="2">
                  <c:v>672.03</c:v>
                </c:pt>
                <c:pt idx="3">
                  <c:v>769.77</c:v>
                </c:pt>
                <c:pt idx="4">
                  <c:v>793.23</c:v>
                </c:pt>
                <c:pt idx="5">
                  <c:v>727.62</c:v>
                </c:pt>
                <c:pt idx="6">
                  <c:v>87.6</c:v>
                </c:pt>
                <c:pt idx="7">
                  <c:v>42.9</c:v>
                </c:pt>
                <c:pt idx="8">
                  <c:v>33.35</c:v>
                </c:pt>
                <c:pt idx="9">
                  <c:v>717.21</c:v>
                </c:pt>
                <c:pt idx="10">
                  <c:v>724.2</c:v>
                </c:pt>
                <c:pt idx="11">
                  <c:v>1235.5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FD-4EF9-9838-88F7AC8D3800}"/>
            </c:ext>
          </c:extLst>
        </c:ser>
        <c:ser>
          <c:idx val="5"/>
          <c:order val="5"/>
          <c:tx>
            <c:strRef>
              <c:f>Lapa1!$T$38</c:f>
              <c:strCache>
                <c:ptCount val="1"/>
                <c:pt idx="0">
                  <c:v>Brīvprātīgās iniciatīvas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Lapa1!$N$39:$N$50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Lapa1!$T$39:$T$50</c:f>
              <c:numCache>
                <c:formatCode>General</c:formatCode>
                <c:ptCount val="12"/>
                <c:pt idx="0">
                  <c:v>721.28</c:v>
                </c:pt>
                <c:pt idx="1">
                  <c:v>1379.06</c:v>
                </c:pt>
                <c:pt idx="2">
                  <c:v>1955.95</c:v>
                </c:pt>
                <c:pt idx="3">
                  <c:v>1056.55</c:v>
                </c:pt>
                <c:pt idx="4">
                  <c:v>1538.5</c:v>
                </c:pt>
                <c:pt idx="5">
                  <c:v>689.71</c:v>
                </c:pt>
                <c:pt idx="6">
                  <c:v>2446.4</c:v>
                </c:pt>
                <c:pt idx="7">
                  <c:v>1045.3499999999999</c:v>
                </c:pt>
                <c:pt idx="8">
                  <c:v>1113.3399999999999</c:v>
                </c:pt>
                <c:pt idx="9">
                  <c:v>965.35</c:v>
                </c:pt>
                <c:pt idx="10">
                  <c:v>7197.06</c:v>
                </c:pt>
                <c:pt idx="11">
                  <c:v>1571.22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FD-4EF9-9838-88F7AC8D3800}"/>
            </c:ext>
          </c:extLst>
        </c:ser>
        <c:ser>
          <c:idx val="6"/>
          <c:order val="6"/>
          <c:tx>
            <c:strRef>
              <c:f>Lapa1!$U$38</c:f>
              <c:strCache>
                <c:ptCount val="1"/>
                <c:pt idx="0">
                  <c:v>Krīzes pabalsts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Lapa1!$N$39:$N$50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Lapa1!$U$39:$U$50</c:f>
              <c:numCache>
                <c:formatCode>General</c:formatCode>
                <c:ptCount val="12"/>
                <c:pt idx="0">
                  <c:v>245</c:v>
                </c:pt>
                <c:pt idx="1">
                  <c:v>45</c:v>
                </c:pt>
                <c:pt idx="2">
                  <c:v>645</c:v>
                </c:pt>
                <c:pt idx="3">
                  <c:v>45</c:v>
                </c:pt>
                <c:pt idx="4">
                  <c:v>45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FD-4EF9-9838-88F7AC8D3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810904"/>
        <c:axId val="533812704"/>
      </c:barChart>
      <c:catAx>
        <c:axId val="53381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33812704"/>
        <c:crosses val="autoZero"/>
        <c:auto val="1"/>
        <c:lblAlgn val="ctr"/>
        <c:lblOffset val="100"/>
        <c:noMultiLvlLbl val="0"/>
      </c:catAx>
      <c:valAx>
        <c:axId val="533812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381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 sz="1800" b="0" i="0" baseline="0" dirty="0">
              <a:effectLst/>
            </a:endParaRPr>
          </a:p>
          <a:p>
            <a:pPr>
              <a:defRPr/>
            </a:pPr>
            <a:r>
              <a:rPr lang="lv-LV" sz="1800" b="0" i="0" baseline="0" dirty="0">
                <a:effectLst/>
              </a:rPr>
              <a:t>Procesuālo darbību skaits</a:t>
            </a:r>
            <a:endParaRPr lang="lv-LV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7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00-4DCC-9C57-9EF7F9D00E85}"/>
                </c:ext>
              </c:extLst>
            </c:dLbl>
            <c:dLbl>
              <c:idx val="1"/>
              <c:layout>
                <c:manualLayout>
                  <c:x val="2.7777777777777676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00-4DCC-9C57-9EF7F9D00E85}"/>
                </c:ext>
              </c:extLst>
            </c:dLbl>
            <c:dLbl>
              <c:idx val="2"/>
              <c:layout>
                <c:manualLayout>
                  <c:x val="3.0555555555555454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00-4DCC-9C57-9EF7F9D00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Lapa1!$A$6:$A$8</c:f>
              <c:strCache>
                <c:ptCount val="3"/>
                <c:pt idx="0">
                  <c:v>2021.gads</c:v>
                </c:pt>
                <c:pt idx="1">
                  <c:v>2022.gads</c:v>
                </c:pt>
                <c:pt idx="2">
                  <c:v>2023.gads</c:v>
                </c:pt>
              </c:strCache>
            </c:strRef>
          </c:cat>
          <c:val>
            <c:numRef>
              <c:f>Lapa1!$B$6:$B$8</c:f>
              <c:numCache>
                <c:formatCode>General</c:formatCode>
                <c:ptCount val="3"/>
                <c:pt idx="0">
                  <c:v>2555</c:v>
                </c:pt>
                <c:pt idx="1">
                  <c:v>4820</c:v>
                </c:pt>
                <c:pt idx="2">
                  <c:v>3942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00-4DCC-9C57-9EF7F9D00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502976"/>
        <c:axId val="166618240"/>
        <c:axId val="137767104"/>
      </c:bar3DChart>
      <c:catAx>
        <c:axId val="23550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6618240"/>
        <c:crosses val="autoZero"/>
        <c:auto val="1"/>
        <c:lblAlgn val="ctr"/>
        <c:lblOffset val="100"/>
        <c:noMultiLvlLbl val="0"/>
      </c:catAx>
      <c:valAx>
        <c:axId val="16661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35502976"/>
        <c:crosses val="autoZero"/>
        <c:crossBetween val="between"/>
      </c:valAx>
      <c:serAx>
        <c:axId val="137767104"/>
        <c:scaling>
          <c:orientation val="minMax"/>
        </c:scaling>
        <c:delete val="1"/>
        <c:axPos val="b"/>
        <c:majorTickMark val="none"/>
        <c:minorTickMark val="none"/>
        <c:tickLblPos val="nextTo"/>
        <c:crossAx val="16661824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 sz="1800" b="0" i="0" baseline="0" dirty="0">
              <a:effectLst/>
            </a:endParaRPr>
          </a:p>
          <a:p>
            <a:pPr>
              <a:defRPr/>
            </a:pPr>
            <a:r>
              <a:rPr lang="lv-LV" sz="1800" b="0" i="0" baseline="0" dirty="0">
                <a:effectLst/>
              </a:rPr>
              <a:t>Lēmumi aizgādības lietās</a:t>
            </a:r>
            <a:endParaRPr lang="lv-LV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238774280622548E-2"/>
          <c:y val="0.20213248627155314"/>
          <c:w val="0.90415476536037354"/>
          <c:h val="0.71346094927846049"/>
        </c:manualLayout>
      </c:layout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00000000000001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14-426D-802D-6F22E4C2342A}"/>
                </c:ext>
              </c:extLst>
            </c:dLbl>
            <c:dLbl>
              <c:idx val="1"/>
              <c:layout>
                <c:manualLayout>
                  <c:x val="2.7777777777777676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14-426D-802D-6F22E4C2342A}"/>
                </c:ext>
              </c:extLst>
            </c:dLbl>
            <c:dLbl>
              <c:idx val="2"/>
              <c:layout>
                <c:manualLayout>
                  <c:x val="2.222222222222211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14-426D-802D-6F22E4C23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Lapa1!$A$21:$A$23</c:f>
              <c:strCache>
                <c:ptCount val="3"/>
                <c:pt idx="0">
                  <c:v>2021.gads</c:v>
                </c:pt>
                <c:pt idx="1">
                  <c:v>2022.gads</c:v>
                </c:pt>
                <c:pt idx="2">
                  <c:v>2023.gads</c:v>
                </c:pt>
              </c:strCache>
            </c:strRef>
          </c:cat>
          <c:val>
            <c:numRef>
              <c:f>Lapa1!$B$21:$B$23</c:f>
              <c:numCache>
                <c:formatCode>General</c:formatCode>
                <c:ptCount val="3"/>
                <c:pt idx="0">
                  <c:v>46</c:v>
                </c:pt>
                <c:pt idx="1">
                  <c:v>45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14-426D-802D-6F22E4C23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533056"/>
        <c:axId val="235534592"/>
        <c:axId val="170240640"/>
      </c:bar3DChart>
      <c:catAx>
        <c:axId val="23553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35534592"/>
        <c:crosses val="autoZero"/>
        <c:auto val="1"/>
        <c:lblAlgn val="ctr"/>
        <c:lblOffset val="100"/>
        <c:noMultiLvlLbl val="0"/>
      </c:catAx>
      <c:valAx>
        <c:axId val="23553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35533056"/>
        <c:crosses val="autoZero"/>
        <c:crossBetween val="between"/>
      </c:valAx>
      <c:serAx>
        <c:axId val="170240640"/>
        <c:scaling>
          <c:orientation val="minMax"/>
        </c:scaling>
        <c:delete val="1"/>
        <c:axPos val="b"/>
        <c:majorTickMark val="none"/>
        <c:minorTickMark val="none"/>
        <c:tickLblPos val="nextTo"/>
        <c:crossAx val="23553459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 sz="1800" b="0" i="0" baseline="0" dirty="0">
              <a:effectLst/>
            </a:endParaRPr>
          </a:p>
          <a:p>
            <a:pPr>
              <a:defRPr/>
            </a:pPr>
            <a:r>
              <a:rPr lang="lv-LV" sz="1800" b="0" i="0" baseline="0" dirty="0">
                <a:effectLst/>
              </a:rPr>
              <a:t>Lēmumi aizbildnības lietās</a:t>
            </a:r>
            <a:endParaRPr lang="lv-LV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333333333333333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EC-4053-8D79-B50165692885}"/>
                </c:ext>
              </c:extLst>
            </c:dLbl>
            <c:dLbl>
              <c:idx val="1"/>
              <c:layout>
                <c:manualLayout>
                  <c:x val="3.3333333333333333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EC-4053-8D79-B50165692885}"/>
                </c:ext>
              </c:extLst>
            </c:dLbl>
            <c:dLbl>
              <c:idx val="2"/>
              <c:layout>
                <c:manualLayout>
                  <c:x val="3.3333333333333333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EC-4053-8D79-B50165692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Lapa1!$A$40:$A$42</c:f>
              <c:strCache>
                <c:ptCount val="3"/>
                <c:pt idx="0">
                  <c:v>2021.gads</c:v>
                </c:pt>
                <c:pt idx="1">
                  <c:v>2022.gads</c:v>
                </c:pt>
                <c:pt idx="2">
                  <c:v>2023.gads</c:v>
                </c:pt>
              </c:strCache>
            </c:strRef>
          </c:cat>
          <c:val>
            <c:numRef>
              <c:f>Lapa1!$B$40:$B$42</c:f>
              <c:numCache>
                <c:formatCode>General</c:formatCode>
                <c:ptCount val="3"/>
                <c:pt idx="0">
                  <c:v>16</c:v>
                </c:pt>
                <c:pt idx="1">
                  <c:v>28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EC-4053-8D79-B50165692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343488"/>
        <c:axId val="241345280"/>
        <c:axId val="241320384"/>
      </c:bar3DChart>
      <c:catAx>
        <c:axId val="24134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41345280"/>
        <c:crosses val="autoZero"/>
        <c:auto val="1"/>
        <c:lblAlgn val="ctr"/>
        <c:lblOffset val="100"/>
        <c:noMultiLvlLbl val="0"/>
      </c:catAx>
      <c:valAx>
        <c:axId val="24134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41343488"/>
        <c:crosses val="autoZero"/>
        <c:crossBetween val="between"/>
      </c:valAx>
      <c:serAx>
        <c:axId val="241320384"/>
        <c:scaling>
          <c:orientation val="minMax"/>
        </c:scaling>
        <c:delete val="1"/>
        <c:axPos val="b"/>
        <c:majorTickMark val="none"/>
        <c:minorTickMark val="none"/>
        <c:tickLblPos val="nextTo"/>
        <c:crossAx val="24134528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 sz="1800" b="0" i="0" baseline="0" dirty="0">
              <a:effectLst/>
            </a:endParaRPr>
          </a:p>
          <a:p>
            <a:pPr>
              <a:defRPr/>
            </a:pPr>
            <a:r>
              <a:rPr lang="lv-LV" sz="1800" b="0" i="0" baseline="0" dirty="0">
                <a:effectLst/>
              </a:rPr>
              <a:t>Lēmumi audžuģimeņu lietās</a:t>
            </a:r>
            <a:endParaRPr lang="lv-LV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333333333333333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2D-4133-BDF3-D69DDDFBDF86}"/>
                </c:ext>
              </c:extLst>
            </c:dLbl>
            <c:dLbl>
              <c:idx val="1"/>
              <c:layout>
                <c:manualLayout>
                  <c:x val="2.777777777777767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2D-4133-BDF3-D69DDDFBDF86}"/>
                </c:ext>
              </c:extLst>
            </c:dLbl>
            <c:dLbl>
              <c:idx val="2"/>
              <c:layout>
                <c:manualLayout>
                  <c:x val="3.3333333333333333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2D-4133-BDF3-D69DDDFBD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Lapa1!$A$57:$A$59</c:f>
              <c:strCache>
                <c:ptCount val="3"/>
                <c:pt idx="0">
                  <c:v>2021.gads</c:v>
                </c:pt>
                <c:pt idx="1">
                  <c:v>2022.gads</c:v>
                </c:pt>
                <c:pt idx="2">
                  <c:v>2023.gads</c:v>
                </c:pt>
              </c:strCache>
            </c:strRef>
          </c:cat>
          <c:val>
            <c:numRef>
              <c:f>Lapa1!$B$57:$B$59</c:f>
              <c:numCache>
                <c:formatCode>General</c:formatCode>
                <c:ptCount val="3"/>
                <c:pt idx="0">
                  <c:v>23</c:v>
                </c:pt>
                <c:pt idx="1">
                  <c:v>35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2D-4133-BDF3-D69DDDFBD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388928"/>
        <c:axId val="241394816"/>
        <c:axId val="241321728"/>
      </c:bar3DChart>
      <c:catAx>
        <c:axId val="24138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41394816"/>
        <c:crosses val="autoZero"/>
        <c:auto val="1"/>
        <c:lblAlgn val="ctr"/>
        <c:lblOffset val="100"/>
        <c:noMultiLvlLbl val="0"/>
      </c:catAx>
      <c:valAx>
        <c:axId val="24139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41388928"/>
        <c:crosses val="autoZero"/>
        <c:crossBetween val="between"/>
      </c:valAx>
      <c:serAx>
        <c:axId val="241321728"/>
        <c:scaling>
          <c:orientation val="minMax"/>
        </c:scaling>
        <c:delete val="1"/>
        <c:axPos val="b"/>
        <c:majorTickMark val="none"/>
        <c:minorTickMark val="none"/>
        <c:tickLblPos val="nextTo"/>
        <c:crossAx val="24139481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 sz="1800" b="0" i="0" baseline="0" dirty="0">
              <a:effectLst/>
            </a:endParaRPr>
          </a:p>
          <a:p>
            <a:pPr>
              <a:defRPr/>
            </a:pPr>
            <a:r>
              <a:rPr lang="lv-LV" sz="1800" b="0" i="0" baseline="0" dirty="0">
                <a:effectLst/>
              </a:rPr>
              <a:t>Lēmumi aizgādnības lietās</a:t>
            </a:r>
            <a:endParaRPr lang="lv-LV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76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E4-4A57-922D-6D934FA857E6}"/>
                </c:ext>
              </c:extLst>
            </c:dLbl>
            <c:dLbl>
              <c:idx val="1"/>
              <c:layout>
                <c:manualLayout>
                  <c:x val="3.055555555555545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E4-4A57-922D-6D934FA857E6}"/>
                </c:ext>
              </c:extLst>
            </c:dLbl>
            <c:dLbl>
              <c:idx val="2"/>
              <c:layout>
                <c:manualLayout>
                  <c:x val="2.5000000000000001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E4-4A57-922D-6D934FA85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Lapa1!$A$72:$A$74</c:f>
              <c:strCache>
                <c:ptCount val="3"/>
                <c:pt idx="0">
                  <c:v>2021.gads</c:v>
                </c:pt>
                <c:pt idx="1">
                  <c:v>2022.gads</c:v>
                </c:pt>
                <c:pt idx="2">
                  <c:v>2023.gads</c:v>
                </c:pt>
              </c:strCache>
            </c:strRef>
          </c:cat>
          <c:val>
            <c:numRef>
              <c:f>Lapa1!$B$72:$B$74</c:f>
              <c:numCache>
                <c:formatCode>General</c:formatCode>
                <c:ptCount val="3"/>
                <c:pt idx="0">
                  <c:v>13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E4-4A57-922D-6D934FA85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422720"/>
        <c:axId val="241424256"/>
        <c:axId val="241322624"/>
      </c:bar3DChart>
      <c:catAx>
        <c:axId val="24142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41424256"/>
        <c:crosses val="autoZero"/>
        <c:auto val="1"/>
        <c:lblAlgn val="ctr"/>
        <c:lblOffset val="100"/>
        <c:noMultiLvlLbl val="0"/>
      </c:catAx>
      <c:valAx>
        <c:axId val="24142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41422720"/>
        <c:crosses val="autoZero"/>
        <c:crossBetween val="between"/>
      </c:valAx>
      <c:serAx>
        <c:axId val="241322624"/>
        <c:scaling>
          <c:orientation val="minMax"/>
        </c:scaling>
        <c:delete val="1"/>
        <c:axPos val="b"/>
        <c:majorTickMark val="none"/>
        <c:minorTickMark val="none"/>
        <c:tickLblPos val="nextTo"/>
        <c:crossAx val="2414242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A102-447A-4FB8-864A-0CE023A348B4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328C-4ACE-4CA7-B34B-3A26C660E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22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59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847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24247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328C-4ACE-4CA7-B34B-3A26C660E76F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9480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2328C-4ACE-4CA7-B34B-3A26C660E76F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277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72461-1731-7A6D-CB30-BD8F56678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4A749D45-DFF0-C55F-ECB0-00B90A577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F4C76076-C912-101E-78DD-6482D9B6C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427BA26-F849-F15D-3113-0FDB12CED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2328C-4ACE-4CA7-B34B-3A26C660E76F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83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13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267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770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98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738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35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870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18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16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41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27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A8A1-3AD2-4DB0-9337-2D7ECBD8E3EF}" type="datetimeFigureOut">
              <a:rPr lang="lv-LV" smtClean="0"/>
              <a:t>29.02.2024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9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8769521" y="2480625"/>
            <a:ext cx="3292105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rgbClr val="00206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novada pašvaldības </a:t>
            </a:r>
          </a:p>
          <a:p>
            <a:pPr algn="ctr"/>
            <a:r>
              <a:rPr lang="lv-LV" sz="2400" b="1" dirty="0">
                <a:solidFill>
                  <a:srgbClr val="00206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izpilddirektors</a:t>
            </a:r>
            <a:endParaRPr lang="lv-LV" sz="80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r>
              <a:rPr lang="lv-LV" sz="2400" dirty="0">
                <a:solidFill>
                  <a:srgbClr val="00206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Ingus Berkulis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8D0DD174-8F3D-BC02-CED7-DB2E0A3F2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1" y="146372"/>
            <a:ext cx="8324490" cy="60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97B80-F0B1-874E-6A39-77D596056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9139F845-A345-893D-32AB-3212334FE602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08226C4D-963D-0673-591B-EBDF1D654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D1FC2830-A1CA-9CE9-10AA-7060B0A7FC27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FD509CF4-A265-04DE-EE5F-503930ED9F5A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A8617B3F-06CA-FFDF-D2A7-4043A1A18CDB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CFD6B4-D25B-4CD1-91E7-F23658F91906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A119D-35A7-0503-1CCF-89FE74125504}"/>
              </a:ext>
            </a:extLst>
          </p:cNvPr>
          <p:cNvSpPr txBox="1"/>
          <p:nvPr/>
        </p:nvSpPr>
        <p:spPr>
          <a:xfrm>
            <a:off x="552618" y="210890"/>
            <a:ext cx="3097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Alūksnes novada bāriņtiesa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CF507-555F-D3A3-FD12-72E10FE255ED}"/>
              </a:ext>
            </a:extLst>
          </p:cNvPr>
          <p:cNvSpPr txBox="1"/>
          <p:nvPr/>
        </p:nvSpPr>
        <p:spPr>
          <a:xfrm>
            <a:off x="299120" y="746210"/>
            <a:ext cx="11095156" cy="7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lv-LV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Aizgādnība</a:t>
            </a:r>
            <a:r>
              <a:rPr lang="lv-LV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ir personu ar ierobežotu rīcībspēju personīgo un mantisko interešu, kā arī mantojuma aizsardzības forma </a:t>
            </a:r>
            <a:endParaRPr lang="lv-LV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FADDEFED-EF0F-AE07-E476-0AF08283B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276885"/>
              </p:ext>
            </p:extLst>
          </p:nvPr>
        </p:nvGraphicFramePr>
        <p:xfrm>
          <a:off x="1647645" y="1526875"/>
          <a:ext cx="9376913" cy="458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88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83F2D-6160-88B3-1B7E-B8769D38F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2CBB6016-25AD-957B-BEA8-F422353318FB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C5931DDA-9148-1805-0F91-BB1E316D2F1B}"/>
              </a:ext>
            </a:extLst>
          </p:cNvPr>
          <p:cNvCxnSpPr/>
          <p:nvPr/>
        </p:nvCxnSpPr>
        <p:spPr>
          <a:xfrm flipH="1" flipV="1">
            <a:off x="-6270" y="-1063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>
            <a:extLst>
              <a:ext uri="{FF2B5EF4-FFF2-40B4-BE49-F238E27FC236}">
                <a16:creationId xmlns:a16="http://schemas.microsoft.com/office/drawing/2014/main" id="{6FB3E230-6E55-6FD9-EF0E-D795054BC665}"/>
              </a:ext>
            </a:extLst>
          </p:cNvPr>
          <p:cNvGrpSpPr/>
          <p:nvPr/>
        </p:nvGrpSpPr>
        <p:grpSpPr>
          <a:xfrm flipH="1">
            <a:off x="11895097" y="-1"/>
            <a:ext cx="276035" cy="6858001"/>
            <a:chOff x="175485" y="152400"/>
            <a:chExt cx="276035" cy="6858001"/>
          </a:xfrm>
        </p:grpSpPr>
        <p:cxnSp>
          <p:nvCxnSpPr>
            <p:cNvPr id="13" name="Taisns savienotājs 12">
              <a:extLst>
                <a:ext uri="{FF2B5EF4-FFF2-40B4-BE49-F238E27FC236}">
                  <a16:creationId xmlns:a16="http://schemas.microsoft.com/office/drawing/2014/main" id="{B258DF6D-148A-117A-4930-ADC1CC8B34A8}"/>
                </a:ext>
              </a:extLst>
            </p:cNvPr>
            <p:cNvCxnSpPr/>
            <p:nvPr/>
          </p:nvCxnSpPr>
          <p:spPr>
            <a:xfrm flipH="1" flipV="1">
              <a:off x="175485" y="152400"/>
              <a:ext cx="276035" cy="6858001"/>
            </a:xfrm>
            <a:prstGeom prst="line">
              <a:avLst/>
            </a:prstGeom>
            <a:ln w="25400">
              <a:solidFill>
                <a:srgbClr val="62C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Taisns savienotājs 13">
              <a:extLst>
                <a:ext uri="{FF2B5EF4-FFF2-40B4-BE49-F238E27FC236}">
                  <a16:creationId xmlns:a16="http://schemas.microsoft.com/office/drawing/2014/main" id="{1B8CDF73-A6C0-F21D-276B-1D6417482815}"/>
                </a:ext>
              </a:extLst>
            </p:cNvPr>
            <p:cNvCxnSpPr/>
            <p:nvPr/>
          </p:nvCxnSpPr>
          <p:spPr>
            <a:xfrm flipV="1">
              <a:off x="175485" y="152400"/>
              <a:ext cx="1218" cy="68580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utoShape 2" descr="Image">
            <a:extLst>
              <a:ext uri="{FF2B5EF4-FFF2-40B4-BE49-F238E27FC236}">
                <a16:creationId xmlns:a16="http://schemas.microsoft.com/office/drawing/2014/main" id="{BB3BE326-2BA7-01F5-608D-7CEFB58CE7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A9FD1-5D70-71E3-864C-718B6509CD0A}"/>
              </a:ext>
            </a:extLst>
          </p:cNvPr>
          <p:cNvSpPr txBox="1"/>
          <p:nvPr/>
        </p:nvSpPr>
        <p:spPr>
          <a:xfrm>
            <a:off x="8551213" y="1075997"/>
            <a:ext cx="34812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>
                <a:solidFill>
                  <a:srgbClr val="002060"/>
                </a:solidFill>
              </a:rPr>
              <a:t>2024. gada budžets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pPr algn="ctr"/>
            <a:r>
              <a:rPr lang="lv-LV" sz="2000" b="1" dirty="0">
                <a:solidFill>
                  <a:srgbClr val="002060"/>
                </a:solidFill>
              </a:rPr>
              <a:t>     Alūksnietim Andrejam Rastorgujevam</a:t>
            </a:r>
          </a:p>
          <a:p>
            <a:pPr algn="ctr"/>
            <a:r>
              <a:rPr lang="lv-LV" sz="2000" b="1" dirty="0">
                <a:solidFill>
                  <a:srgbClr val="002060"/>
                </a:solidFill>
              </a:rPr>
              <a:t>    sudraba medaļa Pasaules čempionātā </a:t>
            </a:r>
          </a:p>
          <a:p>
            <a:pPr algn="ctr"/>
            <a:r>
              <a:rPr lang="lv-LV" sz="2000" b="1" dirty="0">
                <a:solidFill>
                  <a:srgbClr val="002060"/>
                </a:solidFill>
              </a:rPr>
              <a:t>   biatlonā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pPr algn="ctr"/>
            <a:r>
              <a:rPr lang="lv-LV" sz="2000" b="1" dirty="0">
                <a:solidFill>
                  <a:srgbClr val="002060"/>
                </a:solidFill>
              </a:rPr>
              <a:t>Rallijs «Alūksne 2024»</a:t>
            </a: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pPr algn="ctr"/>
            <a:r>
              <a:rPr lang="lv-LV" sz="2000" b="1" dirty="0">
                <a:solidFill>
                  <a:srgbClr val="002060"/>
                </a:solidFill>
              </a:rPr>
              <a:t>Jauni noteikumi par atkritumu </a:t>
            </a:r>
          </a:p>
          <a:p>
            <a:pPr algn="ctr"/>
            <a:r>
              <a:rPr lang="lv-LV" sz="2000" b="1" dirty="0">
                <a:solidFill>
                  <a:srgbClr val="002060"/>
                </a:solidFill>
              </a:rPr>
              <a:t>apsaimniekošanu </a:t>
            </a:r>
          </a:p>
          <a:p>
            <a:pPr algn="ctr"/>
            <a:r>
              <a:rPr lang="lv-LV" sz="2000" b="1" dirty="0">
                <a:solidFill>
                  <a:srgbClr val="002060"/>
                </a:solidFill>
              </a:rPr>
              <a:t>Alūksnes novadā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058C1C48-E511-3145-16F1-969CFC80A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9" y="714098"/>
            <a:ext cx="8141518" cy="54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F18FF-116E-3063-3895-74419CD13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ADB0B8F8-BA51-F679-D5BC-30F330D085B5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582E7855-A91F-F1BA-83BD-51A9B95FBB26}"/>
              </a:ext>
            </a:extLst>
          </p:cNvPr>
          <p:cNvCxnSpPr/>
          <p:nvPr/>
        </p:nvCxnSpPr>
        <p:spPr>
          <a:xfrm flipH="1" flipV="1">
            <a:off x="-6270" y="-1063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>
            <a:extLst>
              <a:ext uri="{FF2B5EF4-FFF2-40B4-BE49-F238E27FC236}">
                <a16:creationId xmlns:a16="http://schemas.microsoft.com/office/drawing/2014/main" id="{6AF2F895-1C10-9B3C-AF8A-80CB2C0731E2}"/>
              </a:ext>
            </a:extLst>
          </p:cNvPr>
          <p:cNvGrpSpPr/>
          <p:nvPr/>
        </p:nvGrpSpPr>
        <p:grpSpPr>
          <a:xfrm flipH="1">
            <a:off x="11895097" y="-1"/>
            <a:ext cx="276035" cy="6858001"/>
            <a:chOff x="175485" y="152400"/>
            <a:chExt cx="276035" cy="6858001"/>
          </a:xfrm>
        </p:grpSpPr>
        <p:cxnSp>
          <p:nvCxnSpPr>
            <p:cNvPr id="13" name="Taisns savienotājs 12">
              <a:extLst>
                <a:ext uri="{FF2B5EF4-FFF2-40B4-BE49-F238E27FC236}">
                  <a16:creationId xmlns:a16="http://schemas.microsoft.com/office/drawing/2014/main" id="{37C1E288-2D28-82B2-66B3-BC2C94A75F2E}"/>
                </a:ext>
              </a:extLst>
            </p:cNvPr>
            <p:cNvCxnSpPr/>
            <p:nvPr/>
          </p:nvCxnSpPr>
          <p:spPr>
            <a:xfrm flipH="1" flipV="1">
              <a:off x="175485" y="152400"/>
              <a:ext cx="276035" cy="6858001"/>
            </a:xfrm>
            <a:prstGeom prst="line">
              <a:avLst/>
            </a:prstGeom>
            <a:ln w="25400">
              <a:solidFill>
                <a:srgbClr val="62C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Taisns savienotājs 13">
              <a:extLst>
                <a:ext uri="{FF2B5EF4-FFF2-40B4-BE49-F238E27FC236}">
                  <a16:creationId xmlns:a16="http://schemas.microsoft.com/office/drawing/2014/main" id="{2DFFEEF0-3FFD-DBDB-4776-BC2C90B1940B}"/>
                </a:ext>
              </a:extLst>
            </p:cNvPr>
            <p:cNvCxnSpPr/>
            <p:nvPr/>
          </p:nvCxnSpPr>
          <p:spPr>
            <a:xfrm flipV="1">
              <a:off x="175485" y="152400"/>
              <a:ext cx="1218" cy="68580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utoShape 2" descr="Image">
            <a:extLst>
              <a:ext uri="{FF2B5EF4-FFF2-40B4-BE49-F238E27FC236}">
                <a16:creationId xmlns:a16="http://schemas.microsoft.com/office/drawing/2014/main" id="{10541F78-6034-9142-23EE-46200D40B4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3CFCF-C42D-A2FC-D7FB-8C494F1E77E2}"/>
              </a:ext>
            </a:extLst>
          </p:cNvPr>
          <p:cNvSpPr txBox="1"/>
          <p:nvPr/>
        </p:nvSpPr>
        <p:spPr>
          <a:xfrm>
            <a:off x="269765" y="919558"/>
            <a:ext cx="34812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24761F-8426-26AA-0068-7DEF09FD355D}"/>
              </a:ext>
            </a:extLst>
          </p:cNvPr>
          <p:cNvSpPr txBox="1"/>
          <p:nvPr/>
        </p:nvSpPr>
        <p:spPr>
          <a:xfrm>
            <a:off x="7575294" y="1364654"/>
            <a:ext cx="478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lv-LV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Ilgāja</a:t>
            </a: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zivtiņa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98557F-3997-1954-B30B-6BDB106F3C92}"/>
              </a:ext>
            </a:extLst>
          </p:cNvPr>
          <p:cNvSpPr txBox="1"/>
          <p:nvPr/>
        </p:nvSpPr>
        <p:spPr>
          <a:xfrm>
            <a:off x="393317" y="5036502"/>
            <a:ext cx="478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lv-LV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iemiņas pasākums Neatkarības cīņās kritušajiem somu karavīriem Bejā</a:t>
            </a:r>
            <a:endParaRPr kumimoji="0" lang="lv-LV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BADC6-ADD3-91E1-B7A1-E5DBF497DB98}"/>
              </a:ext>
            </a:extLst>
          </p:cNvPr>
          <p:cNvSpPr txBox="1"/>
          <p:nvPr/>
        </p:nvSpPr>
        <p:spPr>
          <a:xfrm>
            <a:off x="573937" y="90447"/>
            <a:ext cx="6185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dirty="0">
                <a:solidFill>
                  <a:srgbClr val="002060"/>
                </a:solidFill>
              </a:rPr>
              <a:t>Aktualitātes</a:t>
            </a: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AEBEDA10-2C34-1CD5-7F98-7F06A65F9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79" y="2322510"/>
            <a:ext cx="6058949" cy="4039299"/>
          </a:xfrm>
          <a:prstGeom prst="rect">
            <a:avLst/>
          </a:prstGeom>
        </p:spPr>
      </p:pic>
      <p:pic>
        <p:nvPicPr>
          <p:cNvPr id="17" name="Attēls 16">
            <a:extLst>
              <a:ext uri="{FF2B5EF4-FFF2-40B4-BE49-F238E27FC236}">
                <a16:creationId xmlns:a16="http://schemas.microsoft.com/office/drawing/2014/main" id="{BC9A0FCA-FA05-2995-EB1D-041C531D5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8" y="927676"/>
            <a:ext cx="5771393" cy="384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D28DC-6740-FC0C-6BAC-B5D0F784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B62329E8-6D3D-7866-2A05-78F7D0B2FA8B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71855C02-BF21-0160-3C56-E8D710EF282B}"/>
              </a:ext>
            </a:extLst>
          </p:cNvPr>
          <p:cNvCxnSpPr/>
          <p:nvPr/>
        </p:nvCxnSpPr>
        <p:spPr>
          <a:xfrm flipH="1" flipV="1">
            <a:off x="-6270" y="-1063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>
            <a:extLst>
              <a:ext uri="{FF2B5EF4-FFF2-40B4-BE49-F238E27FC236}">
                <a16:creationId xmlns:a16="http://schemas.microsoft.com/office/drawing/2014/main" id="{13D0FEA5-C6DF-C226-04CB-3EEC42447F91}"/>
              </a:ext>
            </a:extLst>
          </p:cNvPr>
          <p:cNvGrpSpPr/>
          <p:nvPr/>
        </p:nvGrpSpPr>
        <p:grpSpPr>
          <a:xfrm flipH="1">
            <a:off x="11895097" y="-1"/>
            <a:ext cx="276035" cy="6858001"/>
            <a:chOff x="175485" y="152400"/>
            <a:chExt cx="276035" cy="6858001"/>
          </a:xfrm>
        </p:grpSpPr>
        <p:cxnSp>
          <p:nvCxnSpPr>
            <p:cNvPr id="13" name="Taisns savienotājs 12">
              <a:extLst>
                <a:ext uri="{FF2B5EF4-FFF2-40B4-BE49-F238E27FC236}">
                  <a16:creationId xmlns:a16="http://schemas.microsoft.com/office/drawing/2014/main" id="{D22A939E-894B-168D-B9DD-BD87D97FA377}"/>
                </a:ext>
              </a:extLst>
            </p:cNvPr>
            <p:cNvCxnSpPr/>
            <p:nvPr/>
          </p:nvCxnSpPr>
          <p:spPr>
            <a:xfrm flipH="1" flipV="1">
              <a:off x="175485" y="152400"/>
              <a:ext cx="276035" cy="6858001"/>
            </a:xfrm>
            <a:prstGeom prst="line">
              <a:avLst/>
            </a:prstGeom>
            <a:ln w="25400">
              <a:solidFill>
                <a:srgbClr val="62C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Taisns savienotājs 13">
              <a:extLst>
                <a:ext uri="{FF2B5EF4-FFF2-40B4-BE49-F238E27FC236}">
                  <a16:creationId xmlns:a16="http://schemas.microsoft.com/office/drawing/2014/main" id="{2589A516-56B0-0174-7B62-3F1DBA8B24E9}"/>
                </a:ext>
              </a:extLst>
            </p:cNvPr>
            <p:cNvCxnSpPr/>
            <p:nvPr/>
          </p:nvCxnSpPr>
          <p:spPr>
            <a:xfrm flipV="1">
              <a:off x="175485" y="152400"/>
              <a:ext cx="1218" cy="68580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utoShape 2" descr="Image">
            <a:extLst>
              <a:ext uri="{FF2B5EF4-FFF2-40B4-BE49-F238E27FC236}">
                <a16:creationId xmlns:a16="http://schemas.microsoft.com/office/drawing/2014/main" id="{DEC9A889-F088-A1EB-BD95-647B0805F0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90F9C-BE9D-2568-54C9-94689342BBCA}"/>
              </a:ext>
            </a:extLst>
          </p:cNvPr>
          <p:cNvSpPr txBox="1"/>
          <p:nvPr/>
        </p:nvSpPr>
        <p:spPr>
          <a:xfrm>
            <a:off x="269765" y="919558"/>
            <a:ext cx="34812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  <a:p>
            <a:endParaRPr lang="lv-LV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7288BE-B3D7-DDC8-451B-747BC930D748}"/>
              </a:ext>
            </a:extLst>
          </p:cNvPr>
          <p:cNvSpPr txBox="1"/>
          <p:nvPr/>
        </p:nvSpPr>
        <p:spPr>
          <a:xfrm>
            <a:off x="7575294" y="1364654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kumimoji="0" lang="lv-LV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612C7A71-BE22-6D37-934B-33482E7BD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75" y="173081"/>
            <a:ext cx="8141650" cy="65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2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32E65-3FC9-962F-1076-F09B5CD94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E5E763D5-8F9A-A524-5FAD-7286A0DECE03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>
            <a:extLst>
              <a:ext uri="{FF2B5EF4-FFF2-40B4-BE49-F238E27FC236}">
                <a16:creationId xmlns:a16="http://schemas.microsoft.com/office/drawing/2014/main" id="{E9C206C7-4965-8F54-7007-A31D38199557}"/>
              </a:ext>
            </a:extLst>
          </p:cNvPr>
          <p:cNvCxnSpPr/>
          <p:nvPr/>
        </p:nvCxnSpPr>
        <p:spPr>
          <a:xfrm flipH="1" flipV="1">
            <a:off x="-6270" y="-1063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>
            <a:extLst>
              <a:ext uri="{FF2B5EF4-FFF2-40B4-BE49-F238E27FC236}">
                <a16:creationId xmlns:a16="http://schemas.microsoft.com/office/drawing/2014/main" id="{A2ADD08B-BD42-53EF-5343-4F4632ECEB0B}"/>
              </a:ext>
            </a:extLst>
          </p:cNvPr>
          <p:cNvGrpSpPr/>
          <p:nvPr/>
        </p:nvGrpSpPr>
        <p:grpSpPr>
          <a:xfrm flipH="1">
            <a:off x="11895097" y="-1"/>
            <a:ext cx="276035" cy="6858001"/>
            <a:chOff x="175485" y="152400"/>
            <a:chExt cx="276035" cy="6858001"/>
          </a:xfrm>
        </p:grpSpPr>
        <p:cxnSp>
          <p:nvCxnSpPr>
            <p:cNvPr id="13" name="Taisns savienotājs 12">
              <a:extLst>
                <a:ext uri="{FF2B5EF4-FFF2-40B4-BE49-F238E27FC236}">
                  <a16:creationId xmlns:a16="http://schemas.microsoft.com/office/drawing/2014/main" id="{624C59D3-C2BF-A2FD-1E1D-6CEFDAB2A4BB}"/>
                </a:ext>
              </a:extLst>
            </p:cNvPr>
            <p:cNvCxnSpPr/>
            <p:nvPr/>
          </p:nvCxnSpPr>
          <p:spPr>
            <a:xfrm flipH="1" flipV="1">
              <a:off x="175485" y="152400"/>
              <a:ext cx="276035" cy="6858001"/>
            </a:xfrm>
            <a:prstGeom prst="line">
              <a:avLst/>
            </a:prstGeom>
            <a:ln w="25400">
              <a:solidFill>
                <a:srgbClr val="62C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Taisns savienotājs 13">
              <a:extLst>
                <a:ext uri="{FF2B5EF4-FFF2-40B4-BE49-F238E27FC236}">
                  <a16:creationId xmlns:a16="http://schemas.microsoft.com/office/drawing/2014/main" id="{0ACA2E49-6FF1-4003-462C-05C1D7C116D4}"/>
                </a:ext>
              </a:extLst>
            </p:cNvPr>
            <p:cNvCxnSpPr/>
            <p:nvPr/>
          </p:nvCxnSpPr>
          <p:spPr>
            <a:xfrm flipV="1">
              <a:off x="175485" y="152400"/>
              <a:ext cx="1218" cy="68580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AutoShape 2" descr="Image">
            <a:extLst>
              <a:ext uri="{FF2B5EF4-FFF2-40B4-BE49-F238E27FC236}">
                <a16:creationId xmlns:a16="http://schemas.microsoft.com/office/drawing/2014/main" id="{9DB2C4EB-98F0-7163-6E79-0C86973AC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FB99F9-4BFB-1050-CE7A-3C3BCEBFD9FC}"/>
              </a:ext>
            </a:extLst>
          </p:cNvPr>
          <p:cNvSpPr txBox="1"/>
          <p:nvPr/>
        </p:nvSpPr>
        <p:spPr>
          <a:xfrm>
            <a:off x="552618" y="210890"/>
            <a:ext cx="5113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Iedzīvotāju pieņemšana Strautiņos un Alsviķos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BC6D8-EBC3-EC1B-507E-40A09DBF7CFE}"/>
              </a:ext>
            </a:extLst>
          </p:cNvPr>
          <p:cNvSpPr txBox="1"/>
          <p:nvPr/>
        </p:nvSpPr>
        <p:spPr>
          <a:xfrm>
            <a:off x="4859108" y="674742"/>
            <a:ext cx="78217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Strautiņos</a:t>
            </a:r>
            <a:r>
              <a:rPr lang="lv-LV" sz="2000" b="1" dirty="0">
                <a:solidFill>
                  <a:srgbClr val="002060"/>
                </a:solidFill>
              </a:rPr>
              <a:t>: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Apgaismojuma pilnveidošana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Kanalizācija šķiroto atkritumu punkts «</a:t>
            </a:r>
            <a:r>
              <a:rPr lang="lv-LV" sz="2000" b="1" dirty="0" err="1">
                <a:solidFill>
                  <a:srgbClr val="002060"/>
                </a:solidFill>
              </a:rPr>
              <a:t>Līvkalnu</a:t>
            </a:r>
            <a:r>
              <a:rPr lang="lv-LV" sz="2000" b="1" dirty="0">
                <a:solidFill>
                  <a:srgbClr val="002060"/>
                </a:solidFill>
              </a:rPr>
              <a:t>» 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privātmāju rajonā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Ugunsdzēsības dīķis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Sabiedriskais transports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Bijušās Strautiņu skolas īpašums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Ceļa zīmes izskalojumu vietās uz ceļiem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97612-5D4E-F2E6-5267-AABE33CF35C9}"/>
              </a:ext>
            </a:extLst>
          </p:cNvPr>
          <p:cNvSpPr txBox="1"/>
          <p:nvPr/>
        </p:nvSpPr>
        <p:spPr>
          <a:xfrm>
            <a:off x="4859108" y="3904030"/>
            <a:ext cx="7948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Alsviķos</a:t>
            </a:r>
            <a:r>
              <a:rPr lang="lv-LV" sz="2000" b="1" dirty="0">
                <a:solidFill>
                  <a:srgbClr val="002060"/>
                </a:solidFill>
              </a:rPr>
              <a:t>: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Alūksne – Ape risinājumi Alsviķos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Valsts ceļu posmu atputekļošana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Alsviķu parks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Teritoriju uzturēšanas kvalitāte</a:t>
            </a:r>
          </a:p>
          <a:p>
            <a:r>
              <a:rPr lang="lv-LV" sz="2000" b="1" dirty="0">
                <a:solidFill>
                  <a:srgbClr val="002060"/>
                </a:solidFill>
              </a:rPr>
              <a:t>			</a:t>
            </a: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74613DAB-DCE0-FDE2-E32B-6FA68974DE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60" y="3628713"/>
            <a:ext cx="4596940" cy="3063878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F94E5ADF-1198-C436-9FDD-40AD42CDD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7" y="691686"/>
            <a:ext cx="4291394" cy="28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607" y="3023034"/>
            <a:ext cx="4876810" cy="3438151"/>
          </a:xfrm>
          <a:prstGeom prst="rect">
            <a:avLst/>
          </a:prstGeom>
        </p:spPr>
      </p:pic>
      <p:cxnSp>
        <p:nvCxnSpPr>
          <p:cNvPr id="9" name="Taisns savienotājs 8"/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aisns savienotājs 11"/>
          <p:cNvCxnSpPr/>
          <p:nvPr/>
        </p:nvCxnSpPr>
        <p:spPr>
          <a:xfrm flipH="1" flipV="1">
            <a:off x="-6270" y="-1063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3"/>
          <p:cNvGrpSpPr/>
          <p:nvPr/>
        </p:nvGrpSpPr>
        <p:grpSpPr>
          <a:xfrm flipH="1">
            <a:off x="11895097" y="-1"/>
            <a:ext cx="276035" cy="6858001"/>
            <a:chOff x="175485" y="152400"/>
            <a:chExt cx="276035" cy="6858001"/>
          </a:xfrm>
        </p:grpSpPr>
        <p:cxnSp>
          <p:nvCxnSpPr>
            <p:cNvPr id="13" name="Taisns savienotājs 12"/>
            <p:cNvCxnSpPr/>
            <p:nvPr/>
          </p:nvCxnSpPr>
          <p:spPr>
            <a:xfrm flipH="1" flipV="1">
              <a:off x="175485" y="152400"/>
              <a:ext cx="276035" cy="6858001"/>
            </a:xfrm>
            <a:prstGeom prst="line">
              <a:avLst/>
            </a:prstGeom>
            <a:ln w="25400">
              <a:solidFill>
                <a:srgbClr val="62C3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Taisns savienotājs 13"/>
            <p:cNvCxnSpPr/>
            <p:nvPr/>
          </p:nvCxnSpPr>
          <p:spPr>
            <a:xfrm flipV="1">
              <a:off x="175485" y="152400"/>
              <a:ext cx="1218" cy="68580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8AD6F8-1B39-8662-94A3-45BE5FE6B165}"/>
              </a:ext>
            </a:extLst>
          </p:cNvPr>
          <p:cNvSpPr txBox="1"/>
          <p:nvPr/>
        </p:nvSpPr>
        <p:spPr>
          <a:xfrm>
            <a:off x="118722" y="1656666"/>
            <a:ext cx="367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3600" b="1" dirty="0">
                <a:solidFill>
                  <a:srgbClr val="002060"/>
                </a:solidFill>
              </a:rPr>
              <a:t>Paldies par darbu!</a:t>
            </a:r>
            <a:endParaRPr lang="lv-LV" sz="2800" dirty="0">
              <a:solidFill>
                <a:srgbClr val="002060"/>
              </a:solidFill>
            </a:endParaRPr>
          </a:p>
        </p:txBody>
      </p:sp>
      <p:sp>
        <p:nvSpPr>
          <p:cNvPr id="6" name="AutoShape 2" descr="Image">
            <a:extLst>
              <a:ext uri="{FF2B5EF4-FFF2-40B4-BE49-F238E27FC236}">
                <a16:creationId xmlns:a16="http://schemas.microsoft.com/office/drawing/2014/main" id="{D4E7D294-F72D-7CB9-2016-5FF9C19E8C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5" name="Attēls 14">
            <a:extLst>
              <a:ext uri="{FF2B5EF4-FFF2-40B4-BE49-F238E27FC236}">
                <a16:creationId xmlns:a16="http://schemas.microsoft.com/office/drawing/2014/main" id="{75CB3C36-AF84-4E54-2707-E439D8845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06" y="106531"/>
            <a:ext cx="8098573" cy="66227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1CA441-3C36-E5CC-0AC5-48A7ABA2A9A5}"/>
              </a:ext>
            </a:extLst>
          </p:cNvPr>
          <p:cNvSpPr txBox="1"/>
          <p:nvPr/>
        </p:nvSpPr>
        <p:spPr>
          <a:xfrm>
            <a:off x="4870540" y="4742109"/>
            <a:ext cx="6905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002060"/>
                </a:solidFill>
              </a:rPr>
              <a:t>Aktu zāle pēc pārbūves </a:t>
            </a:r>
          </a:p>
          <a:p>
            <a:pPr algn="ctr"/>
            <a:r>
              <a:rPr lang="lv-LV" sz="3200" b="1" dirty="0">
                <a:solidFill>
                  <a:srgbClr val="002060"/>
                </a:solidFill>
              </a:rPr>
              <a:t>Ernsta Glika Alūksnes Valsts ģimnāzijā</a:t>
            </a:r>
          </a:p>
          <a:p>
            <a:pPr algn="ctr"/>
            <a:endParaRPr lang="lv-LV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711623" y="187569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Alūksnes novada Sociālo lietu pārvalde</a:t>
            </a:r>
          </a:p>
        </p:txBody>
      </p:sp>
      <p:graphicFrame>
        <p:nvGraphicFramePr>
          <p:cNvPr id="2" name="Tabula 1">
            <a:extLst>
              <a:ext uri="{FF2B5EF4-FFF2-40B4-BE49-F238E27FC236}">
                <a16:creationId xmlns:a16="http://schemas.microsoft.com/office/drawing/2014/main" id="{52445B0E-7B50-4A35-6B61-1962F406E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063580"/>
              </p:ext>
            </p:extLst>
          </p:nvPr>
        </p:nvGraphicFramePr>
        <p:xfrm>
          <a:off x="1578634" y="776378"/>
          <a:ext cx="8850702" cy="5355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1283">
                  <a:extLst>
                    <a:ext uri="{9D8B030D-6E8A-4147-A177-3AD203B41FA5}">
                      <a16:colId xmlns:a16="http://schemas.microsoft.com/office/drawing/2014/main" val="1139462865"/>
                    </a:ext>
                  </a:extLst>
                </a:gridCol>
                <a:gridCol w="2389517">
                  <a:extLst>
                    <a:ext uri="{9D8B030D-6E8A-4147-A177-3AD203B41FA5}">
                      <a16:colId xmlns:a16="http://schemas.microsoft.com/office/drawing/2014/main" val="1071293710"/>
                    </a:ext>
                  </a:extLst>
                </a:gridCol>
                <a:gridCol w="2449902">
                  <a:extLst>
                    <a:ext uri="{9D8B030D-6E8A-4147-A177-3AD203B41FA5}">
                      <a16:colId xmlns:a16="http://schemas.microsoft.com/office/drawing/2014/main" val="1867128413"/>
                    </a:ext>
                  </a:extLst>
                </a:gridCol>
              </a:tblGrid>
              <a:tr h="517092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Pabalsta veids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01.01.2022.-31.12.2022.</a:t>
                      </a:r>
                      <a:endParaRPr lang="lv-LV" sz="1600" dirty="0">
                        <a:effectLst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EUR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01.01.2023.-31.12.2023.</a:t>
                      </a:r>
                      <a:endParaRPr lang="lv-LV" sz="1600" dirty="0">
                        <a:effectLst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EUR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70650154"/>
                  </a:ext>
                </a:extLst>
              </a:tr>
              <a:tr h="553118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Pabalsts veselības aprūpes pakalpojuma apmaksai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 </a:t>
                      </a:r>
                    </a:p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13495,22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 </a:t>
                      </a:r>
                      <a:endParaRPr lang="lv-LV" sz="1600" dirty="0"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13613,01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6425486"/>
                  </a:ext>
                </a:extLst>
              </a:tr>
              <a:tr h="261876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Pabalsts krīzes situācijā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>
                          <a:effectLst/>
                        </a:rPr>
                        <a:t>1720,00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2265,00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441856"/>
                  </a:ext>
                </a:extLst>
              </a:tr>
              <a:tr h="261876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Pabalsti audžuģimenēm, bāreņiem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>
                          <a:effectLst/>
                        </a:rPr>
                        <a:t>143372,00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189081,98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7870098"/>
                  </a:ext>
                </a:extLst>
              </a:tr>
              <a:tr h="261876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Pabalsts garantētā minimālā ienākuma līmeņa nodrošināšanai (GMI)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132883,53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119580,77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2890312"/>
                  </a:ext>
                </a:extLst>
              </a:tr>
              <a:tr h="516425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Ēdināšanas pabalsts izglītības iestādē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   </a:t>
                      </a:r>
                    </a:p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2387,14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600" kern="1200" dirty="0">
                        <a:effectLst/>
                      </a:endParaRPr>
                    </a:p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6668,18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1732568"/>
                  </a:ext>
                </a:extLst>
              </a:tr>
              <a:tr h="261876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Mājokļa pabalsts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dirty="0">
                          <a:effectLst/>
                        </a:rPr>
                        <a:t>134708,67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230259,49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6107445"/>
                  </a:ext>
                </a:extLst>
              </a:tr>
              <a:tr h="1796750">
                <a:tc>
                  <a:txBody>
                    <a:bodyPr/>
                    <a:lstStyle/>
                    <a:p>
                      <a:pPr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Brīvprātīgās iniciatīvas pabalsti (apbedīšanas, mazgāšanās, veļas mazgāšanas, politiski represētām personām, sociālo rehabilitācijas mērķu sasniegšana)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 </a:t>
                      </a:r>
                      <a:endParaRPr lang="lv-LV" sz="1600" dirty="0">
                        <a:effectLst/>
                      </a:endParaRPr>
                    </a:p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 </a:t>
                      </a:r>
                      <a:endParaRPr lang="lv-LV" sz="1600" dirty="0">
                        <a:effectLst/>
                      </a:endParaRPr>
                    </a:p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 </a:t>
                      </a:r>
                      <a:endParaRPr lang="lv-LV" sz="1600" dirty="0">
                        <a:effectLst/>
                      </a:endParaRPr>
                    </a:p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 </a:t>
                      </a:r>
                      <a:endParaRPr lang="lv-LV" sz="1600" dirty="0">
                        <a:effectLst/>
                      </a:endParaRPr>
                    </a:p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 </a:t>
                      </a:r>
                      <a:endParaRPr lang="lv-LV" sz="1600" dirty="0">
                        <a:effectLst/>
                      </a:endParaRPr>
                    </a:p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12920,60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 </a:t>
                      </a:r>
                      <a:endParaRPr lang="lv-LV" sz="1600" dirty="0">
                        <a:effectLst/>
                      </a:endParaRPr>
                    </a:p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 </a:t>
                      </a:r>
                      <a:endParaRPr lang="lv-LV" sz="1600" dirty="0">
                        <a:effectLst/>
                      </a:endParaRPr>
                    </a:p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 </a:t>
                      </a:r>
                      <a:endParaRPr lang="lv-LV" sz="1600" dirty="0">
                        <a:effectLst/>
                      </a:endParaRPr>
                    </a:p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 </a:t>
                      </a:r>
                      <a:endParaRPr lang="lv-LV" sz="1600" dirty="0">
                        <a:effectLst/>
                      </a:endParaRPr>
                    </a:p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 </a:t>
                      </a:r>
                      <a:endParaRPr lang="lv-LV" sz="1600" dirty="0">
                        <a:effectLst/>
                      </a:endParaRPr>
                    </a:p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21679,77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6237925"/>
                  </a:ext>
                </a:extLst>
              </a:tr>
              <a:tr h="261876"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Kopā, EUR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441487,16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600" kern="1200" dirty="0">
                          <a:effectLst/>
                        </a:rPr>
                        <a:t>583148,20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6904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2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450302" y="152400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2" name="Taisns savienotājs 1">
            <a:extLst>
              <a:ext uri="{FF2B5EF4-FFF2-40B4-BE49-F238E27FC236}">
                <a16:creationId xmlns:a16="http://schemas.microsoft.com/office/drawing/2014/main" id="{D55142A6-CC7B-5DA3-6D66-0762B3CFF242}"/>
              </a:ext>
            </a:extLst>
          </p:cNvPr>
          <p:cNvCxnSpPr/>
          <p:nvPr/>
        </p:nvCxnSpPr>
        <p:spPr>
          <a:xfrm flipH="1" flipV="1">
            <a:off x="175485" y="15240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1BA9C65-6397-A58E-3F5A-E479E44C63E5}"/>
              </a:ext>
            </a:extLst>
          </p:cNvPr>
          <p:cNvSpPr txBox="1"/>
          <p:nvPr/>
        </p:nvSpPr>
        <p:spPr>
          <a:xfrm>
            <a:off x="711623" y="187569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Alūksnes novada Sociālo lietu pārvalde</a:t>
            </a:r>
          </a:p>
        </p:txBody>
      </p:sp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00FE8006-B49B-F715-7748-0C9FE08B7C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37905"/>
              </p:ext>
            </p:extLst>
          </p:nvPr>
        </p:nvGraphicFramePr>
        <p:xfrm>
          <a:off x="1197667" y="827690"/>
          <a:ext cx="9826891" cy="531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22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1A03235B-FDDC-4687-0F89-2CF0499210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668566"/>
              </p:ext>
            </p:extLst>
          </p:nvPr>
        </p:nvGraphicFramePr>
        <p:xfrm>
          <a:off x="879894" y="888522"/>
          <a:ext cx="10343071" cy="511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FA4AF5B-3050-7D14-AEEF-6EC7BF1616C3}"/>
              </a:ext>
            </a:extLst>
          </p:cNvPr>
          <p:cNvSpPr txBox="1"/>
          <p:nvPr/>
        </p:nvSpPr>
        <p:spPr>
          <a:xfrm>
            <a:off x="711623" y="187569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Alūksnes novada Sociālo lietu pārvalde</a:t>
            </a:r>
          </a:p>
        </p:txBody>
      </p:sp>
    </p:spTree>
    <p:extLst>
      <p:ext uri="{BB962C8B-B14F-4D97-AF65-F5344CB8AC3E}">
        <p14:creationId xmlns:p14="http://schemas.microsoft.com/office/powerpoint/2010/main" val="15562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2" name="Satura vietturis 6">
            <a:extLst>
              <a:ext uri="{FF2B5EF4-FFF2-40B4-BE49-F238E27FC236}">
                <a16:creationId xmlns:a16="http://schemas.microsoft.com/office/drawing/2014/main" id="{2EA4A593-969B-4370-91F4-80F3F3E850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360817"/>
              </p:ext>
            </p:extLst>
          </p:nvPr>
        </p:nvGraphicFramePr>
        <p:xfrm>
          <a:off x="949863" y="836839"/>
          <a:ext cx="10196423" cy="518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Virsraksts 1">
            <a:extLst>
              <a:ext uri="{FF2B5EF4-FFF2-40B4-BE49-F238E27FC236}">
                <a16:creationId xmlns:a16="http://schemas.microsoft.com/office/drawing/2014/main" id="{CF866C25-9C4F-0BCA-830C-5479875D69A0}"/>
              </a:ext>
            </a:extLst>
          </p:cNvPr>
          <p:cNvSpPr txBox="1">
            <a:spLocks/>
          </p:cNvSpPr>
          <p:nvPr/>
        </p:nvSpPr>
        <p:spPr>
          <a:xfrm>
            <a:off x="1996580" y="725648"/>
            <a:ext cx="9245557" cy="2810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600" b="1" dirty="0"/>
              <a:t>Izmaksātie un piešķirtie pabalsti 2023. gadā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4B058-01CF-9888-52A2-7E0353C7437D}"/>
              </a:ext>
            </a:extLst>
          </p:cNvPr>
          <p:cNvSpPr txBox="1"/>
          <p:nvPr/>
        </p:nvSpPr>
        <p:spPr>
          <a:xfrm>
            <a:off x="711623" y="187569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Alūksnes novada Sociālo lietu pārvalde</a:t>
            </a:r>
          </a:p>
        </p:txBody>
      </p:sp>
    </p:spTree>
    <p:extLst>
      <p:ext uri="{BB962C8B-B14F-4D97-AF65-F5344CB8AC3E}">
        <p14:creationId xmlns:p14="http://schemas.microsoft.com/office/powerpoint/2010/main" val="241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599400" y="133953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Alūksnes novada bāriņtiesa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8AD86473-21DA-23BA-88EC-C2A5119A2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142257"/>
              </p:ext>
            </p:extLst>
          </p:nvPr>
        </p:nvGraphicFramePr>
        <p:xfrm>
          <a:off x="1958196" y="1666614"/>
          <a:ext cx="8134709" cy="450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E6D8905-A445-4E40-E6C1-F2F0AC31BE76}"/>
              </a:ext>
            </a:extLst>
          </p:cNvPr>
          <p:cNvSpPr txBox="1"/>
          <p:nvPr/>
        </p:nvSpPr>
        <p:spPr>
          <a:xfrm>
            <a:off x="2753447" y="573573"/>
            <a:ext cx="6685105" cy="902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228600" algn="ctr">
              <a:lnSpc>
                <a:spcPct val="115000"/>
              </a:lnSpc>
              <a:spcAft>
                <a:spcPts val="1000"/>
              </a:spcAft>
            </a:pPr>
            <a:r>
              <a:rPr lang="lv-LV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 nodrošinātu bāriņtiesas funkciju izpildi, 2023. gadā bāriņtiesa veikusi 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3942</a:t>
            </a:r>
            <a:r>
              <a:rPr lang="lv-LV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procesuālās darbības</a:t>
            </a:r>
            <a:endParaRPr lang="lv-LV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599400" y="133953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Alūksnes novada bāriņtiesa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2637944" y="949321"/>
            <a:ext cx="936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Bāriņtiesa lemj par bērna aizgādības tiesību pārtraukšanu vecākam</a:t>
            </a:r>
            <a:endParaRPr lang="lv-LV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723D0F8D-014D-BD0C-EF30-A169D4E04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959624"/>
              </p:ext>
            </p:extLst>
          </p:nvPr>
        </p:nvGraphicFramePr>
        <p:xfrm>
          <a:off x="1880558" y="1733911"/>
          <a:ext cx="8514272" cy="427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17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63B949-8630-7533-8E03-AA9FFF35B2B6}"/>
              </a:ext>
            </a:extLst>
          </p:cNvPr>
          <p:cNvSpPr txBox="1"/>
          <p:nvPr/>
        </p:nvSpPr>
        <p:spPr>
          <a:xfrm>
            <a:off x="599400" y="133953"/>
            <a:ext cx="478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Alūksnes novada bāriņtiesa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144C2-56C2-D071-C93C-E06356188228}"/>
              </a:ext>
            </a:extLst>
          </p:cNvPr>
          <p:cNvSpPr txBox="1"/>
          <p:nvPr/>
        </p:nvSpPr>
        <p:spPr>
          <a:xfrm>
            <a:off x="1595888" y="715373"/>
            <a:ext cx="8997350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v-LV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Aizbildnība</a:t>
            </a:r>
            <a:r>
              <a:rPr lang="lv-LV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lv-LV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ārpusģimenes</a:t>
            </a:r>
            <a:r>
              <a:rPr lang="lv-LV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aprūpes forma, kad bērnam, kurš palicis bez vecāku gādības, ieceļ aizbildni, kurš turpmāk bērnam aizvietos vecākus</a:t>
            </a:r>
            <a:endParaRPr lang="lv-LV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3D37B7C9-BD67-8350-003D-ECA80273A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271377"/>
              </p:ext>
            </p:extLst>
          </p:nvPr>
        </p:nvGraphicFramePr>
        <p:xfrm>
          <a:off x="1595888" y="1424606"/>
          <a:ext cx="9083615" cy="458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25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7C8265-79D4-78C8-7F15-DB8B658CD8C8}"/>
              </a:ext>
            </a:extLst>
          </p:cNvPr>
          <p:cNvSpPr txBox="1"/>
          <p:nvPr/>
        </p:nvSpPr>
        <p:spPr>
          <a:xfrm>
            <a:off x="711623" y="1672142"/>
            <a:ext cx="351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A1C12-AFCD-8AE5-28D3-F6833D529BFD}"/>
              </a:ext>
            </a:extLst>
          </p:cNvPr>
          <p:cNvSpPr txBox="1"/>
          <p:nvPr/>
        </p:nvSpPr>
        <p:spPr>
          <a:xfrm>
            <a:off x="552618" y="210890"/>
            <a:ext cx="3097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>
                <a:solidFill>
                  <a:srgbClr val="002060"/>
                </a:solidFill>
              </a:rPr>
              <a:t>Alūksnes novada bāriņtiesa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13FEC-F50C-071C-79BC-463D4B78BF16}"/>
              </a:ext>
            </a:extLst>
          </p:cNvPr>
          <p:cNvSpPr txBox="1"/>
          <p:nvPr/>
        </p:nvSpPr>
        <p:spPr>
          <a:xfrm>
            <a:off x="299120" y="746210"/>
            <a:ext cx="11095156" cy="10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lv-LV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Audžuģimene</a:t>
            </a:r>
            <a:r>
              <a:rPr lang="lv-LV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ģimene, kas</a:t>
            </a:r>
            <a:r>
              <a:rPr lang="lv-LV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bārenim vai bez vecāku gādības palikušam bērnam nodrošina īslaicīgu aprūpi līdz brīdim, kamēr bērns var atgriezties savā ģimenē vai, ja tas nav iespējams, tiek adoptēts vai viņam nodibināta aizbildnība</a:t>
            </a:r>
            <a:endParaRPr lang="lv-LV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2F7953C-6A2C-F6E2-8784-A81C14D65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708039"/>
              </p:ext>
            </p:extLst>
          </p:nvPr>
        </p:nvGraphicFramePr>
        <p:xfrm>
          <a:off x="1290419" y="1801429"/>
          <a:ext cx="9389083" cy="431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30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5150</TotalTime>
  <Words>411</Words>
  <Application>Microsoft Office PowerPoint</Application>
  <PresentationFormat>Platekrāna</PresentationFormat>
  <Paragraphs>129</Paragraphs>
  <Slides>15</Slides>
  <Notes>6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Māra SALDĀBOLA</dc:creator>
  <cp:lastModifiedBy>Evita APLOKA</cp:lastModifiedBy>
  <cp:revision>246</cp:revision>
  <cp:lastPrinted>2024-01-24T09:56:14Z</cp:lastPrinted>
  <dcterms:created xsi:type="dcterms:W3CDTF">2023-04-25T09:55:54Z</dcterms:created>
  <dcterms:modified xsi:type="dcterms:W3CDTF">2024-02-29T06:35:10Z</dcterms:modified>
</cp:coreProperties>
</file>