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97" r:id="rId2"/>
    <p:sldId id="469" r:id="rId3"/>
    <p:sldId id="488" r:id="rId4"/>
    <p:sldId id="489" r:id="rId5"/>
    <p:sldId id="490" r:id="rId6"/>
    <p:sldId id="491" r:id="rId7"/>
    <p:sldId id="492" r:id="rId8"/>
    <p:sldId id="493" r:id="rId9"/>
    <p:sldId id="494" r:id="rId10"/>
    <p:sldId id="495" r:id="rId11"/>
    <p:sldId id="496" r:id="rId12"/>
    <p:sldId id="501" r:id="rId13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klusējuma sadaļa" id="{362CBB0B-65A5-4B24-BC09-C216BEDC29BD}">
          <p14:sldIdLst>
            <p14:sldId id="497"/>
            <p14:sldId id="469"/>
            <p14:sldId id="488"/>
            <p14:sldId id="489"/>
            <p14:sldId id="490"/>
            <p14:sldId id="491"/>
            <p14:sldId id="492"/>
            <p14:sldId id="493"/>
            <p14:sldId id="494"/>
            <p14:sldId id="495"/>
            <p14:sldId id="496"/>
            <p14:sldId id="5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C4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6247" autoAdjust="0"/>
  </p:normalViewPr>
  <p:slideViewPr>
    <p:cSldViewPr snapToGrid="0">
      <p:cViewPr varScale="1">
        <p:scale>
          <a:sx n="114" d="100"/>
          <a:sy n="11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505654105766846E-2"/>
          <c:y val="8.7962962962962965E-2"/>
          <c:w val="0.89835001514564927"/>
          <c:h val="0.511771548556430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Sheet3!$A$32</c:f>
              <c:strCache>
                <c:ptCount val="1"/>
                <c:pt idx="0">
                  <c:v>Ūdens piegāde (tūkst.m3)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Sheet3!$C$31:$L$31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Sheet3!$C$32:$L$32</c:f>
              <c:numCache>
                <c:formatCode>General</c:formatCode>
                <c:ptCount val="5"/>
                <c:pt idx="0">
                  <c:v>240</c:v>
                </c:pt>
                <c:pt idx="1">
                  <c:v>248</c:v>
                </c:pt>
                <c:pt idx="2">
                  <c:v>255</c:v>
                </c:pt>
                <c:pt idx="3">
                  <c:v>247</c:v>
                </c:pt>
                <c:pt idx="4">
                  <c:v>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D2-4642-B6D4-7A0F01E1B571}"/>
            </c:ext>
          </c:extLst>
        </c:ser>
        <c:ser>
          <c:idx val="1"/>
          <c:order val="1"/>
          <c:tx>
            <c:strRef>
              <c:f>Sheet3!$A$33</c:f>
              <c:strCache>
                <c:ptCount val="1"/>
                <c:pt idx="0">
                  <c:v>Kanalizācijas pakalpojumi (tūkst.m3)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Sheet3!$C$31:$L$31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Sheet3!$C$33:$L$33</c:f>
              <c:numCache>
                <c:formatCode>General</c:formatCode>
                <c:ptCount val="5"/>
                <c:pt idx="0">
                  <c:v>201</c:v>
                </c:pt>
                <c:pt idx="1">
                  <c:v>208</c:v>
                </c:pt>
                <c:pt idx="2">
                  <c:v>215</c:v>
                </c:pt>
                <c:pt idx="3">
                  <c:v>211</c:v>
                </c:pt>
                <c:pt idx="4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D2-4642-B6D4-7A0F01E1B57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15748904"/>
        <c:axId val="915749296"/>
      </c:barChart>
      <c:catAx>
        <c:axId val="91574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915749296"/>
        <c:crosses val="autoZero"/>
        <c:auto val="1"/>
        <c:lblAlgn val="ctr"/>
        <c:lblOffset val="100"/>
        <c:noMultiLvlLbl val="0"/>
      </c:catAx>
      <c:valAx>
        <c:axId val="91574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915748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0A102-447A-4FB8-864A-0CE023A348B4}" type="datetimeFigureOut">
              <a:rPr lang="lv-LV" smtClean="0"/>
              <a:t>08.07.2024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328C-4ACE-4CA7-B34B-3A26C660E7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226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Rediģēt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A8A1-3AD2-4DB0-9337-2D7ECBD8E3EF}" type="datetimeFigureOut">
              <a:rPr lang="lv-LV" smtClean="0"/>
              <a:t>08.07.2024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837E-1086-446B-A394-66803A2547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138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A8A1-3AD2-4DB0-9337-2D7ECBD8E3EF}" type="datetimeFigureOut">
              <a:rPr lang="lv-LV" smtClean="0"/>
              <a:t>08.07.2024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837E-1086-446B-A394-66803A2547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7267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A8A1-3AD2-4DB0-9337-2D7ECBD8E3EF}" type="datetimeFigureOut">
              <a:rPr lang="lv-LV" smtClean="0"/>
              <a:t>08.07.2024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837E-1086-446B-A394-66803A2547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9770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A8A1-3AD2-4DB0-9337-2D7ECBD8E3EF}" type="datetimeFigureOut">
              <a:rPr lang="lv-LV" smtClean="0"/>
              <a:t>08.07.2024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837E-1086-446B-A394-66803A2547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7798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A8A1-3AD2-4DB0-9337-2D7ECBD8E3EF}" type="datetimeFigureOut">
              <a:rPr lang="lv-LV" smtClean="0"/>
              <a:t>08.07.2024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837E-1086-446B-A394-66803A2547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738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A8A1-3AD2-4DB0-9337-2D7ECBD8E3EF}" type="datetimeFigureOut">
              <a:rPr lang="lv-LV" smtClean="0"/>
              <a:t>08.07.2024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837E-1086-446B-A394-66803A2547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357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A8A1-3AD2-4DB0-9337-2D7ECBD8E3EF}" type="datetimeFigureOut">
              <a:rPr lang="lv-LV" smtClean="0"/>
              <a:t>08.07.2024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837E-1086-446B-A394-66803A2547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870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A8A1-3AD2-4DB0-9337-2D7ECBD8E3EF}" type="datetimeFigureOut">
              <a:rPr lang="lv-LV" smtClean="0"/>
              <a:t>08.07.2024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837E-1086-446B-A394-66803A2547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1189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A8A1-3AD2-4DB0-9337-2D7ECBD8E3EF}" type="datetimeFigureOut">
              <a:rPr lang="lv-LV" smtClean="0"/>
              <a:t>08.07.2024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837E-1086-446B-A394-66803A2547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9167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A8A1-3AD2-4DB0-9337-2D7ECBD8E3EF}" type="datetimeFigureOut">
              <a:rPr lang="lv-LV" smtClean="0"/>
              <a:t>08.07.2024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837E-1086-446B-A394-66803A2547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414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A8A1-3AD2-4DB0-9337-2D7ECBD8E3EF}" type="datetimeFigureOut">
              <a:rPr lang="lv-LV" smtClean="0"/>
              <a:t>08.07.2024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837E-1086-446B-A394-66803A2547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527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FA8A1-3AD2-4DB0-9337-2D7ECBD8E3EF}" type="datetimeFigureOut">
              <a:rPr lang="lv-LV" smtClean="0"/>
              <a:t>08.07.2024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837E-1086-446B-A394-66803A2547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193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pe.lv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622EB5DA-60F5-53D2-FCA8-0C681980A887}"/>
              </a:ext>
            </a:extLst>
          </p:cNvPr>
          <p:cNvCxnSpPr/>
          <p:nvPr/>
        </p:nvCxnSpPr>
        <p:spPr>
          <a:xfrm flipV="1">
            <a:off x="23085" y="0"/>
            <a:ext cx="276035" cy="6858001"/>
          </a:xfrm>
          <a:prstGeom prst="line">
            <a:avLst/>
          </a:prstGeom>
          <a:ln w="25400">
            <a:solidFill>
              <a:srgbClr val="62C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ttēls 5">
            <a:extLst>
              <a:ext uri="{FF2B5EF4-FFF2-40B4-BE49-F238E27FC236}">
                <a16:creationId xmlns:a16="http://schemas.microsoft.com/office/drawing/2014/main" id="{B7C4827D-79BB-4E6F-A71E-1BE2FDB34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7" y="6298939"/>
            <a:ext cx="972000" cy="497854"/>
          </a:xfrm>
          <a:prstGeom prst="rect">
            <a:avLst/>
          </a:prstGeom>
        </p:spPr>
      </p:pic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86C3D2A6-3180-8BAE-F54C-414086467B8E}"/>
              </a:ext>
            </a:extLst>
          </p:cNvPr>
          <p:cNvCxnSpPr/>
          <p:nvPr/>
        </p:nvCxnSpPr>
        <p:spPr>
          <a:xfrm flipH="1" flipV="1">
            <a:off x="23085" y="0"/>
            <a:ext cx="1218" cy="685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AFE03295-B01A-0099-6DE7-BED711902EFF}"/>
              </a:ext>
            </a:extLst>
          </p:cNvPr>
          <p:cNvCxnSpPr/>
          <p:nvPr/>
        </p:nvCxnSpPr>
        <p:spPr>
          <a:xfrm>
            <a:off x="1290419" y="6549886"/>
            <a:ext cx="10901581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aisns savienotājs 8">
            <a:extLst>
              <a:ext uri="{FF2B5EF4-FFF2-40B4-BE49-F238E27FC236}">
                <a16:creationId xmlns:a16="http://schemas.microsoft.com/office/drawing/2014/main" id="{7A14E2A4-536E-E9B6-4D96-81E573FDFAED}"/>
              </a:ext>
            </a:extLst>
          </p:cNvPr>
          <p:cNvCxnSpPr/>
          <p:nvPr/>
        </p:nvCxnSpPr>
        <p:spPr>
          <a:xfrm>
            <a:off x="1290419" y="6549886"/>
            <a:ext cx="10901581" cy="295104"/>
          </a:xfrm>
          <a:prstGeom prst="line">
            <a:avLst/>
          </a:prstGeom>
          <a:ln w="25400" cmpd="sng">
            <a:solidFill>
              <a:srgbClr val="62C3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>
            <a:extLst>
              <a:ext uri="{FF2B5EF4-FFF2-40B4-BE49-F238E27FC236}">
                <a16:creationId xmlns:a16="http://schemas.microsoft.com/office/drawing/2014/main" id="{F45C583F-6EA3-E1CD-8295-EFDFD5201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67" y="536020"/>
            <a:ext cx="2978988" cy="157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2B2CC3-F992-EAE2-B143-D2D547F5F4EA}"/>
              </a:ext>
            </a:extLst>
          </p:cNvPr>
          <p:cNvSpPr txBox="1"/>
          <p:nvPr/>
        </p:nvSpPr>
        <p:spPr>
          <a:xfrm>
            <a:off x="8269856" y="2027163"/>
            <a:ext cx="55981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A3C8C4-6FAD-0A07-1EC9-523E1E9E2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035" y="658836"/>
            <a:ext cx="19050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Alūksnes enerģija">
            <a:extLst>
              <a:ext uri="{FF2B5EF4-FFF2-40B4-BE49-F238E27FC236}">
                <a16:creationId xmlns:a16="http://schemas.microsoft.com/office/drawing/2014/main" id="{50D4443C-40BF-EF53-E37F-E7634CDC1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415" y="791130"/>
            <a:ext cx="4180603" cy="157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Logo">
            <a:extLst>
              <a:ext uri="{FF2B5EF4-FFF2-40B4-BE49-F238E27FC236}">
                <a16:creationId xmlns:a16="http://schemas.microsoft.com/office/drawing/2014/main" id="{92C72E87-A027-CF5A-88C0-A720837EA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226" y="4272497"/>
            <a:ext cx="1864710" cy="188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ttēls 1">
            <a:extLst>
              <a:ext uri="{FF2B5EF4-FFF2-40B4-BE49-F238E27FC236}">
                <a16:creationId xmlns:a16="http://schemas.microsoft.com/office/drawing/2014/main" id="{0EBA6E9D-9442-B43F-1204-DBB8B8EAA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" t="-639" r="-133" b="-639"/>
          <a:stretch>
            <a:fillRect/>
          </a:stretch>
        </p:blipFill>
        <p:spPr bwMode="auto">
          <a:xfrm>
            <a:off x="4701061" y="4822585"/>
            <a:ext cx="4080295" cy="1141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 descr="Alūksnes primārās veselības aprūpes centrs, Vidus 1, Alūksne, Alūksnes nov.  LV-4301">
            <a:extLst>
              <a:ext uri="{FF2B5EF4-FFF2-40B4-BE49-F238E27FC236}">
                <a16:creationId xmlns:a16="http://schemas.microsoft.com/office/drawing/2014/main" id="{BB8FA6A6-3F8D-F70A-2272-A6326C738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073" y="2471872"/>
            <a:ext cx="4439997" cy="217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Alūksnes slimnīca, Pils 1, Alūksne, Alūksnes nov. LV-4301">
            <a:extLst>
              <a:ext uri="{FF2B5EF4-FFF2-40B4-BE49-F238E27FC236}">
                <a16:creationId xmlns:a16="http://schemas.microsoft.com/office/drawing/2014/main" id="{12947225-7B8A-9F8E-6EF6-5217DF8F9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955" y="2668068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38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622EB5DA-60F5-53D2-FCA8-0C681980A887}"/>
              </a:ext>
            </a:extLst>
          </p:cNvPr>
          <p:cNvCxnSpPr/>
          <p:nvPr/>
        </p:nvCxnSpPr>
        <p:spPr>
          <a:xfrm flipV="1">
            <a:off x="23085" y="0"/>
            <a:ext cx="276035" cy="6858001"/>
          </a:xfrm>
          <a:prstGeom prst="line">
            <a:avLst/>
          </a:prstGeom>
          <a:ln w="25400">
            <a:solidFill>
              <a:srgbClr val="62C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ttēls 5">
            <a:extLst>
              <a:ext uri="{FF2B5EF4-FFF2-40B4-BE49-F238E27FC236}">
                <a16:creationId xmlns:a16="http://schemas.microsoft.com/office/drawing/2014/main" id="{B7C4827D-79BB-4E6F-A71E-1BE2FDB34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7" y="6298939"/>
            <a:ext cx="972000" cy="497854"/>
          </a:xfrm>
          <a:prstGeom prst="rect">
            <a:avLst/>
          </a:prstGeom>
        </p:spPr>
      </p:pic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86C3D2A6-3180-8BAE-F54C-414086467B8E}"/>
              </a:ext>
            </a:extLst>
          </p:cNvPr>
          <p:cNvCxnSpPr/>
          <p:nvPr/>
        </p:nvCxnSpPr>
        <p:spPr>
          <a:xfrm flipH="1" flipV="1">
            <a:off x="23085" y="0"/>
            <a:ext cx="1218" cy="685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AFE03295-B01A-0099-6DE7-BED711902EFF}"/>
              </a:ext>
            </a:extLst>
          </p:cNvPr>
          <p:cNvCxnSpPr/>
          <p:nvPr/>
        </p:nvCxnSpPr>
        <p:spPr>
          <a:xfrm>
            <a:off x="1290419" y="6549886"/>
            <a:ext cx="10901581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aisns savienotājs 8">
            <a:extLst>
              <a:ext uri="{FF2B5EF4-FFF2-40B4-BE49-F238E27FC236}">
                <a16:creationId xmlns:a16="http://schemas.microsoft.com/office/drawing/2014/main" id="{7A14E2A4-536E-E9B6-4D96-81E573FDFAED}"/>
              </a:ext>
            </a:extLst>
          </p:cNvPr>
          <p:cNvCxnSpPr/>
          <p:nvPr/>
        </p:nvCxnSpPr>
        <p:spPr>
          <a:xfrm>
            <a:off x="1290419" y="6549886"/>
            <a:ext cx="10901581" cy="295104"/>
          </a:xfrm>
          <a:prstGeom prst="line">
            <a:avLst/>
          </a:prstGeom>
          <a:ln w="25400" cmpd="sng">
            <a:solidFill>
              <a:srgbClr val="62C3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C9FA7F3-3A19-DBFF-BC1D-E7E871946C54}"/>
              </a:ext>
            </a:extLst>
          </p:cNvPr>
          <p:cNvSpPr txBox="1"/>
          <p:nvPr/>
        </p:nvSpPr>
        <p:spPr>
          <a:xfrm>
            <a:off x="500484" y="2210693"/>
            <a:ext cx="57041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Pārvadājumu apjoms 19 979 pasažieri (+2218 salīdzinot ar 2022.gadu)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Ieņēmumi no biļetēm 31 721 EUR (+9,3%)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Neto apgrozījums 96183 EUR (+21532 pret 2022.gadu)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Vidējais darbinieku skaits - 24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2B2CC3-F992-EAE2-B143-D2D547F5F4EA}"/>
              </a:ext>
            </a:extLst>
          </p:cNvPr>
          <p:cNvSpPr txBox="1"/>
          <p:nvPr/>
        </p:nvSpPr>
        <p:spPr>
          <a:xfrm>
            <a:off x="6217084" y="2012286"/>
            <a:ext cx="55981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Pēc vēsturiskā mantojuma konsultatīvās padomes ierosinājuma, veikts gada pārskata audits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Valsts finansējums dzelzceļa nozarei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Tvaika lokomotīves darbība pēc 2026.gada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Darbinieku novecošanās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Depo ēkas atjaunošana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ES finansētu projektu realizācija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Jauna ritošā sastāva vienības ieviešana</a:t>
            </a: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DE86A7-5A82-2870-5390-8B121E900AA9}"/>
              </a:ext>
            </a:extLst>
          </p:cNvPr>
          <p:cNvSpPr txBox="1"/>
          <p:nvPr/>
        </p:nvSpPr>
        <p:spPr>
          <a:xfrm>
            <a:off x="5503653" y="308113"/>
            <a:ext cx="610750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2023.gada peļņa </a:t>
            </a:r>
          </a:p>
          <a:p>
            <a:pPr algn="ctr"/>
            <a:r>
              <a:rPr lang="lv-LV" sz="28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10 688 EUR </a:t>
            </a:r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novirzīta aizdevuma atmaksai par ritošā sastāva iegādi</a:t>
            </a:r>
            <a:endParaRPr lang="lv-LV" sz="2400" dirty="0">
              <a:solidFill>
                <a:srgbClr val="FF000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pic>
        <p:nvPicPr>
          <p:cNvPr id="5122" name="Picture 2" descr="Logo">
            <a:extLst>
              <a:ext uri="{FF2B5EF4-FFF2-40B4-BE49-F238E27FC236}">
                <a16:creationId xmlns:a16="http://schemas.microsoft.com/office/drawing/2014/main" id="{1C463365-D722-4A99-C0FE-57CFFDDD7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686" y="134583"/>
            <a:ext cx="1864710" cy="188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81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622EB5DA-60F5-53D2-FCA8-0C681980A887}"/>
              </a:ext>
            </a:extLst>
          </p:cNvPr>
          <p:cNvCxnSpPr/>
          <p:nvPr/>
        </p:nvCxnSpPr>
        <p:spPr>
          <a:xfrm flipV="1">
            <a:off x="23085" y="0"/>
            <a:ext cx="276035" cy="6858001"/>
          </a:xfrm>
          <a:prstGeom prst="line">
            <a:avLst/>
          </a:prstGeom>
          <a:ln w="25400">
            <a:solidFill>
              <a:srgbClr val="62C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ttēls 5">
            <a:extLst>
              <a:ext uri="{FF2B5EF4-FFF2-40B4-BE49-F238E27FC236}">
                <a16:creationId xmlns:a16="http://schemas.microsoft.com/office/drawing/2014/main" id="{B7C4827D-79BB-4E6F-A71E-1BE2FDB34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7" y="6298939"/>
            <a:ext cx="972000" cy="497854"/>
          </a:xfrm>
          <a:prstGeom prst="rect">
            <a:avLst/>
          </a:prstGeom>
        </p:spPr>
      </p:pic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86C3D2A6-3180-8BAE-F54C-414086467B8E}"/>
              </a:ext>
            </a:extLst>
          </p:cNvPr>
          <p:cNvCxnSpPr/>
          <p:nvPr/>
        </p:nvCxnSpPr>
        <p:spPr>
          <a:xfrm flipH="1" flipV="1">
            <a:off x="23085" y="0"/>
            <a:ext cx="1218" cy="685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AFE03295-B01A-0099-6DE7-BED711902EFF}"/>
              </a:ext>
            </a:extLst>
          </p:cNvPr>
          <p:cNvCxnSpPr/>
          <p:nvPr/>
        </p:nvCxnSpPr>
        <p:spPr>
          <a:xfrm>
            <a:off x="1290419" y="6549886"/>
            <a:ext cx="10901581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aisns savienotājs 8">
            <a:extLst>
              <a:ext uri="{FF2B5EF4-FFF2-40B4-BE49-F238E27FC236}">
                <a16:creationId xmlns:a16="http://schemas.microsoft.com/office/drawing/2014/main" id="{7A14E2A4-536E-E9B6-4D96-81E573FDFAED}"/>
              </a:ext>
            </a:extLst>
          </p:cNvPr>
          <p:cNvCxnSpPr/>
          <p:nvPr/>
        </p:nvCxnSpPr>
        <p:spPr>
          <a:xfrm>
            <a:off x="1290419" y="6549886"/>
            <a:ext cx="10901581" cy="295104"/>
          </a:xfrm>
          <a:prstGeom prst="line">
            <a:avLst/>
          </a:prstGeom>
          <a:ln w="25400" cmpd="sng">
            <a:solidFill>
              <a:srgbClr val="62C3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C9FA7F3-3A19-DBFF-BC1D-E7E871946C54}"/>
              </a:ext>
            </a:extLst>
          </p:cNvPr>
          <p:cNvSpPr txBox="1"/>
          <p:nvPr/>
        </p:nvSpPr>
        <p:spPr>
          <a:xfrm>
            <a:off x="512957" y="1624098"/>
            <a:ext cx="57041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Neto apgrozījums 1 343 275 EUR 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(par 342 605 lielāks kā 2022.gadā)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DRN maksājuma palielinājums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Pārējo atkritumu ievešanas poligonā palielinājums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Ieņēmumu samazinājums no otrreizējo izejvielu realizācijas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Ieņēmumu pieaugums no transporta pakalpojumiem un liela izmēra konteineru nomas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Vidējais darbinieku skaits - 20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2B2CC3-F992-EAE2-B143-D2D547F5F4EA}"/>
              </a:ext>
            </a:extLst>
          </p:cNvPr>
          <p:cNvSpPr txBox="1"/>
          <p:nvPr/>
        </p:nvSpPr>
        <p:spPr>
          <a:xfrm>
            <a:off x="6217084" y="1813878"/>
            <a:ext cx="559817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2023.gada peļņa </a:t>
            </a:r>
            <a:r>
              <a:rPr lang="lv-LV" sz="28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224 047 EUR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 novirzīta: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68 196 iepriekšējo gadu zaudējumu segšanai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70 140 komerckredīta dzēšanai, vienlaikus dzēšot pašvaldību galvojumus (Alūksnes novada pašvaldībai 19 800 EUR)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55 711 EUR gāzes savākšanas sistēmas izveidei (VVD prasības)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30 000 EUR ugunsdrošības sistēmas modernizēšanai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DE86A7-5A82-2870-5390-8B121E900AA9}"/>
              </a:ext>
            </a:extLst>
          </p:cNvPr>
          <p:cNvSpPr txBox="1"/>
          <p:nvPr/>
        </p:nvSpPr>
        <p:spPr>
          <a:xfrm>
            <a:off x="5503653" y="308113"/>
            <a:ext cx="61075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2023.gadā apstiprināts Vidzemes reģionālo atkritumu apsaimniekošanas plāns </a:t>
            </a:r>
          </a:p>
          <a:p>
            <a:pPr algn="ctr"/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2023.-2027.gadam</a:t>
            </a:r>
            <a:endParaRPr lang="lv-LV" sz="2400" dirty="0">
              <a:solidFill>
                <a:srgbClr val="FF000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pic>
        <p:nvPicPr>
          <p:cNvPr id="9218" name="Attēls 1">
            <a:extLst>
              <a:ext uri="{FF2B5EF4-FFF2-40B4-BE49-F238E27FC236}">
                <a16:creationId xmlns:a16="http://schemas.microsoft.com/office/drawing/2014/main" id="{00542B73-8BB5-4B45-7CB2-B1F21AB3B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" t="-639" r="-133" b="-639"/>
          <a:stretch>
            <a:fillRect/>
          </a:stretch>
        </p:blipFill>
        <p:spPr bwMode="auto">
          <a:xfrm>
            <a:off x="897146" y="308113"/>
            <a:ext cx="4080295" cy="1141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16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622EB5DA-60F5-53D2-FCA8-0C681980A887}"/>
              </a:ext>
            </a:extLst>
          </p:cNvPr>
          <p:cNvCxnSpPr/>
          <p:nvPr/>
        </p:nvCxnSpPr>
        <p:spPr>
          <a:xfrm flipV="1">
            <a:off x="23085" y="0"/>
            <a:ext cx="276035" cy="6858001"/>
          </a:xfrm>
          <a:prstGeom prst="line">
            <a:avLst/>
          </a:prstGeom>
          <a:ln w="25400">
            <a:solidFill>
              <a:srgbClr val="62C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ttēls 5">
            <a:extLst>
              <a:ext uri="{FF2B5EF4-FFF2-40B4-BE49-F238E27FC236}">
                <a16:creationId xmlns:a16="http://schemas.microsoft.com/office/drawing/2014/main" id="{B7C4827D-79BB-4E6F-A71E-1BE2FDB34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7" y="6298939"/>
            <a:ext cx="972000" cy="497854"/>
          </a:xfrm>
          <a:prstGeom prst="rect">
            <a:avLst/>
          </a:prstGeom>
        </p:spPr>
      </p:pic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86C3D2A6-3180-8BAE-F54C-414086467B8E}"/>
              </a:ext>
            </a:extLst>
          </p:cNvPr>
          <p:cNvCxnSpPr/>
          <p:nvPr/>
        </p:nvCxnSpPr>
        <p:spPr>
          <a:xfrm flipH="1" flipV="1">
            <a:off x="23085" y="0"/>
            <a:ext cx="1218" cy="685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AFE03295-B01A-0099-6DE7-BED711902EFF}"/>
              </a:ext>
            </a:extLst>
          </p:cNvPr>
          <p:cNvCxnSpPr/>
          <p:nvPr/>
        </p:nvCxnSpPr>
        <p:spPr>
          <a:xfrm>
            <a:off x="1290419" y="6549886"/>
            <a:ext cx="10901581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aisns savienotājs 8">
            <a:extLst>
              <a:ext uri="{FF2B5EF4-FFF2-40B4-BE49-F238E27FC236}">
                <a16:creationId xmlns:a16="http://schemas.microsoft.com/office/drawing/2014/main" id="{7A14E2A4-536E-E9B6-4D96-81E573FDFAED}"/>
              </a:ext>
            </a:extLst>
          </p:cNvPr>
          <p:cNvCxnSpPr/>
          <p:nvPr/>
        </p:nvCxnSpPr>
        <p:spPr>
          <a:xfrm>
            <a:off x="1290419" y="6549886"/>
            <a:ext cx="10901581" cy="295104"/>
          </a:xfrm>
          <a:prstGeom prst="line">
            <a:avLst/>
          </a:prstGeom>
          <a:ln w="25400" cmpd="sng">
            <a:solidFill>
              <a:srgbClr val="62C3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Attēls 1">
            <a:extLst>
              <a:ext uri="{FF2B5EF4-FFF2-40B4-BE49-F238E27FC236}">
                <a16:creationId xmlns:a16="http://schemas.microsoft.com/office/drawing/2014/main" id="{56AEB236-FCAC-C61B-EF1D-26D64FF381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5" y="308113"/>
            <a:ext cx="4876810" cy="343815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33A523D-32DE-64D1-2A17-AC803DEF883C}"/>
              </a:ext>
            </a:extLst>
          </p:cNvPr>
          <p:cNvSpPr txBox="1"/>
          <p:nvPr/>
        </p:nvSpPr>
        <p:spPr>
          <a:xfrm>
            <a:off x="3188898" y="3486276"/>
            <a:ext cx="61075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PALDIES PAR UZMANĪBU!</a:t>
            </a:r>
            <a:endParaRPr lang="lv-LV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5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622EB5DA-60F5-53D2-FCA8-0C681980A887}"/>
              </a:ext>
            </a:extLst>
          </p:cNvPr>
          <p:cNvCxnSpPr/>
          <p:nvPr/>
        </p:nvCxnSpPr>
        <p:spPr>
          <a:xfrm flipV="1">
            <a:off x="23085" y="0"/>
            <a:ext cx="276035" cy="6858001"/>
          </a:xfrm>
          <a:prstGeom prst="line">
            <a:avLst/>
          </a:prstGeom>
          <a:ln w="25400">
            <a:solidFill>
              <a:srgbClr val="62C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ttēls 5">
            <a:extLst>
              <a:ext uri="{FF2B5EF4-FFF2-40B4-BE49-F238E27FC236}">
                <a16:creationId xmlns:a16="http://schemas.microsoft.com/office/drawing/2014/main" id="{B7C4827D-79BB-4E6F-A71E-1BE2FDB34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7" y="6298939"/>
            <a:ext cx="972000" cy="497854"/>
          </a:xfrm>
          <a:prstGeom prst="rect">
            <a:avLst/>
          </a:prstGeom>
        </p:spPr>
      </p:pic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86C3D2A6-3180-8BAE-F54C-414086467B8E}"/>
              </a:ext>
            </a:extLst>
          </p:cNvPr>
          <p:cNvCxnSpPr/>
          <p:nvPr/>
        </p:nvCxnSpPr>
        <p:spPr>
          <a:xfrm flipH="1" flipV="1">
            <a:off x="23085" y="0"/>
            <a:ext cx="1218" cy="685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AFE03295-B01A-0099-6DE7-BED711902EFF}"/>
              </a:ext>
            </a:extLst>
          </p:cNvPr>
          <p:cNvCxnSpPr/>
          <p:nvPr/>
        </p:nvCxnSpPr>
        <p:spPr>
          <a:xfrm>
            <a:off x="1290419" y="6549886"/>
            <a:ext cx="10901581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aisns savienotājs 8">
            <a:extLst>
              <a:ext uri="{FF2B5EF4-FFF2-40B4-BE49-F238E27FC236}">
                <a16:creationId xmlns:a16="http://schemas.microsoft.com/office/drawing/2014/main" id="{7A14E2A4-536E-E9B6-4D96-81E573FDFAED}"/>
              </a:ext>
            </a:extLst>
          </p:cNvPr>
          <p:cNvCxnSpPr/>
          <p:nvPr/>
        </p:nvCxnSpPr>
        <p:spPr>
          <a:xfrm>
            <a:off x="1290419" y="6549886"/>
            <a:ext cx="10901581" cy="295104"/>
          </a:xfrm>
          <a:prstGeom prst="line">
            <a:avLst/>
          </a:prstGeom>
          <a:ln w="25400" cmpd="sng">
            <a:solidFill>
              <a:srgbClr val="62C3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CE1592D-0F56-BC2E-BF87-662E2E5FF083}"/>
              </a:ext>
            </a:extLst>
          </p:cNvPr>
          <p:cNvSpPr txBox="1"/>
          <p:nvPr/>
        </p:nvSpPr>
        <p:spPr>
          <a:xfrm>
            <a:off x="5215439" y="308113"/>
            <a:ext cx="48509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2023.gada peļņa </a:t>
            </a:r>
          </a:p>
          <a:p>
            <a:pPr algn="ctr"/>
            <a:r>
              <a:rPr lang="lv-LV" sz="36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2632 EUR </a:t>
            </a:r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novirzīta iepriekšējo gadu zaudējumu segšanai</a:t>
            </a:r>
            <a:endParaRPr lang="lv-LV" sz="2400" dirty="0">
              <a:solidFill>
                <a:srgbClr val="FF000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45C583F-6EA3-E1CD-8295-EFDFD5201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25" y="118578"/>
            <a:ext cx="2978988" cy="157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9FA7F3-3A19-DBFF-BC1D-E7E871946C54}"/>
              </a:ext>
            </a:extLst>
          </p:cNvPr>
          <p:cNvSpPr txBox="1"/>
          <p:nvPr/>
        </p:nvSpPr>
        <p:spPr>
          <a:xfrm>
            <a:off x="391872" y="2023551"/>
            <a:ext cx="570412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125 daudzdzīvokļu mājas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Neto apgrozījums 1 060 359 EUR (+44,4% pret 2022.gadu)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Pircēju un pārdevēju parādi samazinājušies par 20 002 EUR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Vidēji 30 nodarbinātie mēnesī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Realizēts energoefektivitātes projekts Helēnas ielā 62</a:t>
            </a: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2B2CC3-F992-EAE2-B143-D2D547F5F4EA}"/>
              </a:ext>
            </a:extLst>
          </p:cNvPr>
          <p:cNvSpPr txBox="1"/>
          <p:nvPr/>
        </p:nvSpPr>
        <p:spPr>
          <a:xfrm>
            <a:off x="6199517" y="2023551"/>
            <a:ext cx="55981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 err="1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Energoauditi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 un tehniskie apsekošanas atzinumi Helēnas ielā 55/1, Pilsētas bulvārī 5, Helēnas ielā 28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Jumta seguma nomaiņa Tālavas ielā 9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Drenāžas sistēmas ierīkošana Torņa ielā 15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Skursteņu, ventilācijas izvadu pārmūrēšana, ēkas fasāžu un pagalmu lokāli remontdarbi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9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622EB5DA-60F5-53D2-FCA8-0C681980A887}"/>
              </a:ext>
            </a:extLst>
          </p:cNvPr>
          <p:cNvCxnSpPr/>
          <p:nvPr/>
        </p:nvCxnSpPr>
        <p:spPr>
          <a:xfrm flipV="1">
            <a:off x="23085" y="0"/>
            <a:ext cx="276035" cy="6858001"/>
          </a:xfrm>
          <a:prstGeom prst="line">
            <a:avLst/>
          </a:prstGeom>
          <a:ln w="25400">
            <a:solidFill>
              <a:srgbClr val="62C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ttēls 5">
            <a:extLst>
              <a:ext uri="{FF2B5EF4-FFF2-40B4-BE49-F238E27FC236}">
                <a16:creationId xmlns:a16="http://schemas.microsoft.com/office/drawing/2014/main" id="{B7C4827D-79BB-4E6F-A71E-1BE2FDB34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7" y="6298939"/>
            <a:ext cx="972000" cy="497854"/>
          </a:xfrm>
          <a:prstGeom prst="rect">
            <a:avLst/>
          </a:prstGeom>
        </p:spPr>
      </p:pic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86C3D2A6-3180-8BAE-F54C-414086467B8E}"/>
              </a:ext>
            </a:extLst>
          </p:cNvPr>
          <p:cNvCxnSpPr/>
          <p:nvPr/>
        </p:nvCxnSpPr>
        <p:spPr>
          <a:xfrm flipH="1" flipV="1">
            <a:off x="23085" y="0"/>
            <a:ext cx="1218" cy="685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AFE03295-B01A-0099-6DE7-BED711902EFF}"/>
              </a:ext>
            </a:extLst>
          </p:cNvPr>
          <p:cNvCxnSpPr/>
          <p:nvPr/>
        </p:nvCxnSpPr>
        <p:spPr>
          <a:xfrm>
            <a:off x="1290419" y="6549886"/>
            <a:ext cx="10901581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aisns savienotājs 8">
            <a:extLst>
              <a:ext uri="{FF2B5EF4-FFF2-40B4-BE49-F238E27FC236}">
                <a16:creationId xmlns:a16="http://schemas.microsoft.com/office/drawing/2014/main" id="{7A14E2A4-536E-E9B6-4D96-81E573FDFAED}"/>
              </a:ext>
            </a:extLst>
          </p:cNvPr>
          <p:cNvCxnSpPr/>
          <p:nvPr/>
        </p:nvCxnSpPr>
        <p:spPr>
          <a:xfrm>
            <a:off x="1290419" y="6549886"/>
            <a:ext cx="10901581" cy="295104"/>
          </a:xfrm>
          <a:prstGeom prst="line">
            <a:avLst/>
          </a:prstGeom>
          <a:ln w="25400" cmpd="sng">
            <a:solidFill>
              <a:srgbClr val="62C3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>
            <a:extLst>
              <a:ext uri="{FF2B5EF4-FFF2-40B4-BE49-F238E27FC236}">
                <a16:creationId xmlns:a16="http://schemas.microsoft.com/office/drawing/2014/main" id="{F45C583F-6EA3-E1CD-8295-EFDFD5201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48" y="692975"/>
            <a:ext cx="2978988" cy="157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C9FA7F3-3A19-DBFF-BC1D-E7E871946C54}"/>
              </a:ext>
            </a:extLst>
          </p:cNvPr>
          <p:cNvSpPr txBox="1"/>
          <p:nvPr/>
        </p:nvSpPr>
        <p:spPr>
          <a:xfrm>
            <a:off x="391873" y="2218184"/>
            <a:ext cx="570412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Pirmie pagalma svētki Alūksnē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BIS sistēmā dzīvokļu īpašniekiem nodrošināta piekļuve mājas lietām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Klientu apmierinātības aptauja par 2023.gadu (pozitīvo vērtējumu īpatsvars pret 2022.gadu pieaudzis par 4,83%)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2B2CC3-F992-EAE2-B143-D2D547F5F4EA}"/>
              </a:ext>
            </a:extLst>
          </p:cNvPr>
          <p:cNvSpPr txBox="1"/>
          <p:nvPr/>
        </p:nvSpPr>
        <p:spPr>
          <a:xfrm>
            <a:off x="5914844" y="2002916"/>
            <a:ext cx="55981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Debitoru parādi 2023.gadā salīdzinājumā ar 2022.gadu samazinājušies par 6,29%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Pārvaldīšanas tiesības pārņēmusi viena daudzdzīvokļu māja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Ieviests sistemātisks darbs pagalmu uzturēšanai vasarā un ziemā (zāles pļaušana un sniega tīrīšana)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7BD1ABE-80E8-6649-59E9-CFDC33196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964" y="185539"/>
            <a:ext cx="6434044" cy="2902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43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622EB5DA-60F5-53D2-FCA8-0C681980A887}"/>
              </a:ext>
            </a:extLst>
          </p:cNvPr>
          <p:cNvCxnSpPr/>
          <p:nvPr/>
        </p:nvCxnSpPr>
        <p:spPr>
          <a:xfrm flipV="1">
            <a:off x="23085" y="0"/>
            <a:ext cx="276035" cy="6858001"/>
          </a:xfrm>
          <a:prstGeom prst="line">
            <a:avLst/>
          </a:prstGeom>
          <a:ln w="25400">
            <a:solidFill>
              <a:srgbClr val="62C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ttēls 5">
            <a:extLst>
              <a:ext uri="{FF2B5EF4-FFF2-40B4-BE49-F238E27FC236}">
                <a16:creationId xmlns:a16="http://schemas.microsoft.com/office/drawing/2014/main" id="{B7C4827D-79BB-4E6F-A71E-1BE2FDB34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7" y="6298939"/>
            <a:ext cx="972000" cy="497854"/>
          </a:xfrm>
          <a:prstGeom prst="rect">
            <a:avLst/>
          </a:prstGeom>
        </p:spPr>
      </p:pic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86C3D2A6-3180-8BAE-F54C-414086467B8E}"/>
              </a:ext>
            </a:extLst>
          </p:cNvPr>
          <p:cNvCxnSpPr/>
          <p:nvPr/>
        </p:nvCxnSpPr>
        <p:spPr>
          <a:xfrm flipH="1" flipV="1">
            <a:off x="23085" y="0"/>
            <a:ext cx="1218" cy="685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AFE03295-B01A-0099-6DE7-BED711902EFF}"/>
              </a:ext>
            </a:extLst>
          </p:cNvPr>
          <p:cNvCxnSpPr/>
          <p:nvPr/>
        </p:nvCxnSpPr>
        <p:spPr>
          <a:xfrm>
            <a:off x="1290419" y="6549886"/>
            <a:ext cx="10901581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aisns savienotājs 8">
            <a:extLst>
              <a:ext uri="{FF2B5EF4-FFF2-40B4-BE49-F238E27FC236}">
                <a16:creationId xmlns:a16="http://schemas.microsoft.com/office/drawing/2014/main" id="{7A14E2A4-536E-E9B6-4D96-81E573FDFAED}"/>
              </a:ext>
            </a:extLst>
          </p:cNvPr>
          <p:cNvCxnSpPr/>
          <p:nvPr/>
        </p:nvCxnSpPr>
        <p:spPr>
          <a:xfrm>
            <a:off x="1290419" y="6549886"/>
            <a:ext cx="10901581" cy="295104"/>
          </a:xfrm>
          <a:prstGeom prst="line">
            <a:avLst/>
          </a:prstGeom>
          <a:ln w="25400" cmpd="sng">
            <a:solidFill>
              <a:srgbClr val="62C3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CE1592D-0F56-BC2E-BF87-662E2E5FF083}"/>
              </a:ext>
            </a:extLst>
          </p:cNvPr>
          <p:cNvSpPr txBox="1"/>
          <p:nvPr/>
        </p:nvSpPr>
        <p:spPr>
          <a:xfrm>
            <a:off x="5189560" y="308113"/>
            <a:ext cx="48509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2023.gada peļņa </a:t>
            </a:r>
          </a:p>
          <a:p>
            <a:pPr algn="ctr"/>
            <a:r>
              <a:rPr lang="lv-LV" sz="36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4837 EUR </a:t>
            </a:r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novirzīta iepriekšējo gadu zaudējumu segšanai</a:t>
            </a:r>
            <a:endParaRPr lang="lv-LV" sz="2400" dirty="0">
              <a:solidFill>
                <a:srgbClr val="FF000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9FA7F3-3A19-DBFF-BC1D-E7E871946C54}"/>
              </a:ext>
            </a:extLst>
          </p:cNvPr>
          <p:cNvSpPr txBox="1"/>
          <p:nvPr/>
        </p:nvSpPr>
        <p:spPr>
          <a:xfrm>
            <a:off x="500484" y="1911010"/>
            <a:ext cx="570412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Ieņēmumi no ūdenssaimniecības 766 689 EUR (91,69% no kopējiem ieņēmumiem neto apgrozījumā)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Samazinājies debitoru parāds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Vidēji 30 nodarbinātie mēnesī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Sadarbības partneris pašvaldības projektu realizācijā (43,09m ūdensvads, 72,34m kanalizācijas tīkli, palielināts pamatkapitāls)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2B2CC3-F992-EAE2-B143-D2D547F5F4EA}"/>
              </a:ext>
            </a:extLst>
          </p:cNvPr>
          <p:cNvSpPr txBox="1"/>
          <p:nvPr/>
        </p:nvSpPr>
        <p:spPr>
          <a:xfrm>
            <a:off x="6213317" y="2126670"/>
            <a:ext cx="55981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Skārņu un Purva ielās izbūvēti ūdensvada tīkli (343,18m)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Ošu ielā izbūvēti ūdensvada un kanalizācijas tīkli, nomainītas aku lūkas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Noslēgti 28 līgumi par jauniem </a:t>
            </a:r>
            <a:r>
              <a:rPr lang="lv-LV" sz="2400" b="1" dirty="0" err="1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pieslēgumiem</a:t>
            </a:r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Apsekoti hidranti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9E1A594-C2E7-0528-C513-B9963B17A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021" y="216733"/>
            <a:ext cx="19050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36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622EB5DA-60F5-53D2-FCA8-0C681980A887}"/>
              </a:ext>
            </a:extLst>
          </p:cNvPr>
          <p:cNvCxnSpPr/>
          <p:nvPr/>
        </p:nvCxnSpPr>
        <p:spPr>
          <a:xfrm flipV="1">
            <a:off x="23085" y="0"/>
            <a:ext cx="276035" cy="6858001"/>
          </a:xfrm>
          <a:prstGeom prst="line">
            <a:avLst/>
          </a:prstGeom>
          <a:ln w="25400">
            <a:solidFill>
              <a:srgbClr val="62C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ttēls 5">
            <a:extLst>
              <a:ext uri="{FF2B5EF4-FFF2-40B4-BE49-F238E27FC236}">
                <a16:creationId xmlns:a16="http://schemas.microsoft.com/office/drawing/2014/main" id="{B7C4827D-79BB-4E6F-A71E-1BE2FDB34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7" y="6298939"/>
            <a:ext cx="972000" cy="497854"/>
          </a:xfrm>
          <a:prstGeom prst="rect">
            <a:avLst/>
          </a:prstGeom>
        </p:spPr>
      </p:pic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86C3D2A6-3180-8BAE-F54C-414086467B8E}"/>
              </a:ext>
            </a:extLst>
          </p:cNvPr>
          <p:cNvCxnSpPr/>
          <p:nvPr/>
        </p:nvCxnSpPr>
        <p:spPr>
          <a:xfrm flipH="1" flipV="1">
            <a:off x="23085" y="0"/>
            <a:ext cx="1218" cy="685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AFE03295-B01A-0099-6DE7-BED711902EFF}"/>
              </a:ext>
            </a:extLst>
          </p:cNvPr>
          <p:cNvCxnSpPr/>
          <p:nvPr/>
        </p:nvCxnSpPr>
        <p:spPr>
          <a:xfrm>
            <a:off x="1290419" y="6549886"/>
            <a:ext cx="10901581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aisns savienotājs 8">
            <a:extLst>
              <a:ext uri="{FF2B5EF4-FFF2-40B4-BE49-F238E27FC236}">
                <a16:creationId xmlns:a16="http://schemas.microsoft.com/office/drawing/2014/main" id="{7A14E2A4-536E-E9B6-4D96-81E573FDFAED}"/>
              </a:ext>
            </a:extLst>
          </p:cNvPr>
          <p:cNvCxnSpPr/>
          <p:nvPr/>
        </p:nvCxnSpPr>
        <p:spPr>
          <a:xfrm>
            <a:off x="1290419" y="6549886"/>
            <a:ext cx="10901581" cy="295104"/>
          </a:xfrm>
          <a:prstGeom prst="line">
            <a:avLst/>
          </a:prstGeom>
          <a:ln w="25400" cmpd="sng">
            <a:solidFill>
              <a:srgbClr val="62C3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C9FA7F3-3A19-DBFF-BC1D-E7E871946C54}"/>
              </a:ext>
            </a:extLst>
          </p:cNvPr>
          <p:cNvSpPr txBox="1"/>
          <p:nvPr/>
        </p:nvSpPr>
        <p:spPr>
          <a:xfrm>
            <a:off x="512957" y="2012286"/>
            <a:ext cx="57041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Atjaunots autoparks – atsavinātas divas automašīnas, brigādes vajadzībām iegādāts mazlietots kravas furgons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Decentralizētās kanalizācijas sistēmas </a:t>
            </a:r>
            <a:r>
              <a:rPr lang="lv-LV" sz="2400" b="1" dirty="0" err="1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sasaite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 ar </a:t>
            </a:r>
            <a:r>
              <a:rPr lang="lv-LV" sz="2400" b="1" dirty="0" err="1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ArcGIS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 ģeogrāfiskās informācijas sistēmu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2B2CC3-F992-EAE2-B143-D2D547F5F4EA}"/>
              </a:ext>
            </a:extLst>
          </p:cNvPr>
          <p:cNvSpPr txBox="1"/>
          <p:nvPr/>
        </p:nvSpPr>
        <p:spPr>
          <a:xfrm>
            <a:off x="6213317" y="2126670"/>
            <a:ext cx="559817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  <a:hlinkClick r:id="rId3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  <a:hlinkClick r:id="rId3"/>
              </a:rPr>
              <a:t>www.rupe.lv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 pieejams ūdensvada un kanalizācijas tīklu būvniecības izmaksu aprēķina kalkulators, apsaimniekojamo tīklu karte, ūdens tīklu avārijas 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Lielāks rādītājs ūdens zudumiem tīklā (avāriju skaita pieaugums)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Spēkā esošais tarifs nesedz ūdens pakalpojuma radītos izdevumus, plānots pārskatīt tarifu 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9E1A594-C2E7-0528-C513-B9963B17A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04" y="359631"/>
            <a:ext cx="19050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Chart 3">
            <a:extLst>
              <a:ext uri="{FF2B5EF4-FFF2-40B4-BE49-F238E27FC236}">
                <a16:creationId xmlns:a16="http://schemas.microsoft.com/office/drawing/2014/main" id="{C2FBE369-5BAE-7881-E576-4CC40DB18C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0943057"/>
              </p:ext>
            </p:extLst>
          </p:nvPr>
        </p:nvGraphicFramePr>
        <p:xfrm>
          <a:off x="3545457" y="243685"/>
          <a:ext cx="7970807" cy="212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5695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622EB5DA-60F5-53D2-FCA8-0C681980A887}"/>
              </a:ext>
            </a:extLst>
          </p:cNvPr>
          <p:cNvCxnSpPr/>
          <p:nvPr/>
        </p:nvCxnSpPr>
        <p:spPr>
          <a:xfrm flipV="1">
            <a:off x="23085" y="0"/>
            <a:ext cx="276035" cy="6858001"/>
          </a:xfrm>
          <a:prstGeom prst="line">
            <a:avLst/>
          </a:prstGeom>
          <a:ln w="25400">
            <a:solidFill>
              <a:srgbClr val="62C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ttēls 5">
            <a:extLst>
              <a:ext uri="{FF2B5EF4-FFF2-40B4-BE49-F238E27FC236}">
                <a16:creationId xmlns:a16="http://schemas.microsoft.com/office/drawing/2014/main" id="{B7C4827D-79BB-4E6F-A71E-1BE2FDB34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7" y="6298939"/>
            <a:ext cx="972000" cy="497854"/>
          </a:xfrm>
          <a:prstGeom prst="rect">
            <a:avLst/>
          </a:prstGeom>
        </p:spPr>
      </p:pic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86C3D2A6-3180-8BAE-F54C-414086467B8E}"/>
              </a:ext>
            </a:extLst>
          </p:cNvPr>
          <p:cNvCxnSpPr/>
          <p:nvPr/>
        </p:nvCxnSpPr>
        <p:spPr>
          <a:xfrm flipH="1" flipV="1">
            <a:off x="23085" y="0"/>
            <a:ext cx="1218" cy="685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AFE03295-B01A-0099-6DE7-BED711902EFF}"/>
              </a:ext>
            </a:extLst>
          </p:cNvPr>
          <p:cNvCxnSpPr/>
          <p:nvPr/>
        </p:nvCxnSpPr>
        <p:spPr>
          <a:xfrm>
            <a:off x="1290419" y="6549886"/>
            <a:ext cx="10901581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aisns savienotājs 8">
            <a:extLst>
              <a:ext uri="{FF2B5EF4-FFF2-40B4-BE49-F238E27FC236}">
                <a16:creationId xmlns:a16="http://schemas.microsoft.com/office/drawing/2014/main" id="{7A14E2A4-536E-E9B6-4D96-81E573FDFAED}"/>
              </a:ext>
            </a:extLst>
          </p:cNvPr>
          <p:cNvCxnSpPr/>
          <p:nvPr/>
        </p:nvCxnSpPr>
        <p:spPr>
          <a:xfrm>
            <a:off x="1290419" y="6549886"/>
            <a:ext cx="10901581" cy="295104"/>
          </a:xfrm>
          <a:prstGeom prst="line">
            <a:avLst/>
          </a:prstGeom>
          <a:ln w="25400" cmpd="sng">
            <a:solidFill>
              <a:srgbClr val="62C3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C9FA7F3-3A19-DBFF-BC1D-E7E871946C54}"/>
              </a:ext>
            </a:extLst>
          </p:cNvPr>
          <p:cNvSpPr txBox="1"/>
          <p:nvPr/>
        </p:nvSpPr>
        <p:spPr>
          <a:xfrm>
            <a:off x="512957" y="2012286"/>
            <a:ext cx="570412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Energoresursu cenu mainība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Tarifs no 105,45 EUR/</a:t>
            </a:r>
            <a:r>
              <a:rPr lang="lv-LV" sz="2400" b="1" dirty="0" err="1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Mwh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 janvārī līdz 71.50 EUR/</a:t>
            </a:r>
            <a:r>
              <a:rPr lang="lv-LV" sz="2400" b="1" dirty="0" err="1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Mwh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 no 01.11.2023.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Palielinājies apgrozījums par 23,35% un sasniedza 2 110 616 EUR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Gada beigās uzņēmumā strādāja 16 darbinieki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2B2CC3-F992-EAE2-B143-D2D547F5F4EA}"/>
              </a:ext>
            </a:extLst>
          </p:cNvPr>
          <p:cNvSpPr txBox="1"/>
          <p:nvPr/>
        </p:nvSpPr>
        <p:spPr>
          <a:xfrm>
            <a:off x="6213317" y="2126670"/>
            <a:ext cx="559817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Pieslēgti divi jauni objekti (platība 1643,5m2)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Atjaunots siltumtīklu posms 25m Bērzu ielā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Katlu mājā Ziemeru ielā uzstādīts jauns koksnes granulu apkures katls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Katlu mājā Parka ielā </a:t>
            </a:r>
            <a:r>
              <a:rPr lang="lv-LV" sz="2400" b="1" dirty="0" err="1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katliekārtai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 uzstādīts jauns plākšņu </a:t>
            </a:r>
            <a:r>
              <a:rPr lang="lv-LV" sz="2400" b="1" dirty="0" err="1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siltummainis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, pelnu izvades </a:t>
            </a:r>
            <a:r>
              <a:rPr lang="lv-LV" sz="2400" b="1" dirty="0" err="1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šneks</a:t>
            </a:r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pic>
        <p:nvPicPr>
          <p:cNvPr id="4098" name="Picture 2" descr="Alūksnes enerģija">
            <a:extLst>
              <a:ext uri="{FF2B5EF4-FFF2-40B4-BE49-F238E27FC236}">
                <a16:creationId xmlns:a16="http://schemas.microsoft.com/office/drawing/2014/main" id="{DAA193A8-4CB1-F496-BF71-77094EB91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84" y="344981"/>
            <a:ext cx="4180603" cy="157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B9F10D-9BAD-C417-1FFC-B68D8A6CA489}"/>
              </a:ext>
            </a:extLst>
          </p:cNvPr>
          <p:cNvSpPr txBox="1"/>
          <p:nvPr/>
        </p:nvSpPr>
        <p:spPr>
          <a:xfrm>
            <a:off x="5741651" y="446572"/>
            <a:ext cx="52656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2023.gada peļņa </a:t>
            </a:r>
          </a:p>
          <a:p>
            <a:pPr algn="ctr"/>
            <a:r>
              <a:rPr lang="lv-LV" sz="36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46 523 EUR </a:t>
            </a:r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novirzīta iepriekšējo gadu zaudējumu segšanai</a:t>
            </a:r>
            <a:endParaRPr lang="lv-LV" sz="2400" dirty="0">
              <a:solidFill>
                <a:srgbClr val="FF000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9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622EB5DA-60F5-53D2-FCA8-0C681980A887}"/>
              </a:ext>
            </a:extLst>
          </p:cNvPr>
          <p:cNvCxnSpPr/>
          <p:nvPr/>
        </p:nvCxnSpPr>
        <p:spPr>
          <a:xfrm flipV="1">
            <a:off x="23085" y="0"/>
            <a:ext cx="276035" cy="6858001"/>
          </a:xfrm>
          <a:prstGeom prst="line">
            <a:avLst/>
          </a:prstGeom>
          <a:ln w="25400">
            <a:solidFill>
              <a:srgbClr val="62C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ttēls 5">
            <a:extLst>
              <a:ext uri="{FF2B5EF4-FFF2-40B4-BE49-F238E27FC236}">
                <a16:creationId xmlns:a16="http://schemas.microsoft.com/office/drawing/2014/main" id="{B7C4827D-79BB-4E6F-A71E-1BE2FDB34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7" y="6298939"/>
            <a:ext cx="972000" cy="497854"/>
          </a:xfrm>
          <a:prstGeom prst="rect">
            <a:avLst/>
          </a:prstGeom>
        </p:spPr>
      </p:pic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86C3D2A6-3180-8BAE-F54C-414086467B8E}"/>
              </a:ext>
            </a:extLst>
          </p:cNvPr>
          <p:cNvCxnSpPr/>
          <p:nvPr/>
        </p:nvCxnSpPr>
        <p:spPr>
          <a:xfrm flipH="1" flipV="1">
            <a:off x="23085" y="0"/>
            <a:ext cx="1218" cy="685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AFE03295-B01A-0099-6DE7-BED711902EFF}"/>
              </a:ext>
            </a:extLst>
          </p:cNvPr>
          <p:cNvCxnSpPr/>
          <p:nvPr/>
        </p:nvCxnSpPr>
        <p:spPr>
          <a:xfrm>
            <a:off x="1290419" y="6549886"/>
            <a:ext cx="10901581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aisns savienotājs 8">
            <a:extLst>
              <a:ext uri="{FF2B5EF4-FFF2-40B4-BE49-F238E27FC236}">
                <a16:creationId xmlns:a16="http://schemas.microsoft.com/office/drawing/2014/main" id="{7A14E2A4-536E-E9B6-4D96-81E573FDFAED}"/>
              </a:ext>
            </a:extLst>
          </p:cNvPr>
          <p:cNvCxnSpPr/>
          <p:nvPr/>
        </p:nvCxnSpPr>
        <p:spPr>
          <a:xfrm>
            <a:off x="1290419" y="6549886"/>
            <a:ext cx="10901581" cy="295104"/>
          </a:xfrm>
          <a:prstGeom prst="line">
            <a:avLst/>
          </a:prstGeom>
          <a:ln w="25400" cmpd="sng">
            <a:solidFill>
              <a:srgbClr val="62C3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C9FA7F3-3A19-DBFF-BC1D-E7E871946C54}"/>
              </a:ext>
            </a:extLst>
          </p:cNvPr>
          <p:cNvSpPr txBox="1"/>
          <p:nvPr/>
        </p:nvSpPr>
        <p:spPr>
          <a:xfrm>
            <a:off x="512957" y="2012286"/>
            <a:ext cx="570412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Uzņēmums iekļauts lielo elektroenerģijas patērētāju sarakstā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Izstrādāts uzņēmuma </a:t>
            </a:r>
            <a:r>
              <a:rPr lang="lv-LV" sz="2400" b="1" dirty="0" err="1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energoaudits</a:t>
            </a:r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Katlu mājā Parka ielā dūmeņiem veikti </a:t>
            </a:r>
            <a:r>
              <a:rPr lang="lv-LV" sz="2400" b="1" dirty="0" err="1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dūmgāzu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 emisiju mērījumi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Izstrādāts risinājums katlu mājas Parka ielā jaudas optimizēšanai un energoefektivitātes uzlabošanai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2B2CC3-F992-EAE2-B143-D2D547F5F4EA}"/>
              </a:ext>
            </a:extLst>
          </p:cNvPr>
          <p:cNvSpPr txBox="1"/>
          <p:nvPr/>
        </p:nvSpPr>
        <p:spPr>
          <a:xfrm>
            <a:off x="6217084" y="2506233"/>
            <a:ext cx="55981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Apzināti risinājumi jauno vides aizsardzības prasību ieviešanai no 2025.gada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Atmaksāts aizdevums AS «Citadele banka», aizņēmumu kredītiestādēs nav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Darbs ar debitoriem, norēķini par siltumenerģiju virs 90%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pic>
        <p:nvPicPr>
          <p:cNvPr id="4098" name="Picture 2" descr="Alūksnes enerģija">
            <a:extLst>
              <a:ext uri="{FF2B5EF4-FFF2-40B4-BE49-F238E27FC236}">
                <a16:creationId xmlns:a16="http://schemas.microsoft.com/office/drawing/2014/main" id="{DAA193A8-4CB1-F496-BF71-77094EB91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84" y="344981"/>
            <a:ext cx="4180603" cy="157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B9F10D-9BAD-C417-1FFC-B68D8A6CA489}"/>
              </a:ext>
            </a:extLst>
          </p:cNvPr>
          <p:cNvSpPr txBox="1"/>
          <p:nvPr/>
        </p:nvSpPr>
        <p:spPr>
          <a:xfrm>
            <a:off x="6040700" y="613406"/>
            <a:ext cx="5265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Ar 29.06.2023. Aldis </a:t>
            </a:r>
            <a:r>
              <a:rPr lang="lv-LV" sz="2400" b="1" dirty="0" err="1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Mežals</a:t>
            </a:r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 ievēlēts par SIA «Alūksnes enerģija» valdes locekli </a:t>
            </a:r>
            <a:endParaRPr lang="lv-LV" sz="2400" dirty="0">
              <a:solidFill>
                <a:srgbClr val="FF000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8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622EB5DA-60F5-53D2-FCA8-0C681980A887}"/>
              </a:ext>
            </a:extLst>
          </p:cNvPr>
          <p:cNvCxnSpPr/>
          <p:nvPr/>
        </p:nvCxnSpPr>
        <p:spPr>
          <a:xfrm flipV="1">
            <a:off x="23085" y="0"/>
            <a:ext cx="276035" cy="6858001"/>
          </a:xfrm>
          <a:prstGeom prst="line">
            <a:avLst/>
          </a:prstGeom>
          <a:ln w="25400">
            <a:solidFill>
              <a:srgbClr val="62C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ttēls 5">
            <a:extLst>
              <a:ext uri="{FF2B5EF4-FFF2-40B4-BE49-F238E27FC236}">
                <a16:creationId xmlns:a16="http://schemas.microsoft.com/office/drawing/2014/main" id="{B7C4827D-79BB-4E6F-A71E-1BE2FDB34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7" y="6298939"/>
            <a:ext cx="972000" cy="497854"/>
          </a:xfrm>
          <a:prstGeom prst="rect">
            <a:avLst/>
          </a:prstGeom>
        </p:spPr>
      </p:pic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86C3D2A6-3180-8BAE-F54C-414086467B8E}"/>
              </a:ext>
            </a:extLst>
          </p:cNvPr>
          <p:cNvCxnSpPr/>
          <p:nvPr/>
        </p:nvCxnSpPr>
        <p:spPr>
          <a:xfrm flipH="1" flipV="1">
            <a:off x="23085" y="0"/>
            <a:ext cx="1218" cy="685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AFE03295-B01A-0099-6DE7-BED711902EFF}"/>
              </a:ext>
            </a:extLst>
          </p:cNvPr>
          <p:cNvCxnSpPr/>
          <p:nvPr/>
        </p:nvCxnSpPr>
        <p:spPr>
          <a:xfrm>
            <a:off x="1290419" y="6549886"/>
            <a:ext cx="10901581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aisns savienotājs 8">
            <a:extLst>
              <a:ext uri="{FF2B5EF4-FFF2-40B4-BE49-F238E27FC236}">
                <a16:creationId xmlns:a16="http://schemas.microsoft.com/office/drawing/2014/main" id="{7A14E2A4-536E-E9B6-4D96-81E573FDFAED}"/>
              </a:ext>
            </a:extLst>
          </p:cNvPr>
          <p:cNvCxnSpPr/>
          <p:nvPr/>
        </p:nvCxnSpPr>
        <p:spPr>
          <a:xfrm>
            <a:off x="1290419" y="6549886"/>
            <a:ext cx="10901581" cy="295104"/>
          </a:xfrm>
          <a:prstGeom prst="line">
            <a:avLst/>
          </a:prstGeom>
          <a:ln w="25400" cmpd="sng">
            <a:solidFill>
              <a:srgbClr val="62C3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C9FA7F3-3A19-DBFF-BC1D-E7E871946C54}"/>
              </a:ext>
            </a:extLst>
          </p:cNvPr>
          <p:cNvSpPr txBox="1"/>
          <p:nvPr/>
        </p:nvSpPr>
        <p:spPr>
          <a:xfrm>
            <a:off x="512957" y="2012286"/>
            <a:ext cx="570412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Stacionārā ārstēti 2475 pacienti (-51), t.sk. bērni 284 līdz 18 </a:t>
            </a:r>
            <a:r>
              <a:rPr lang="lv-LV" sz="2400" b="1" dirty="0" err="1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g.v</a:t>
            </a:r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. (-57), pieaugušie 2191 (+6)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Vidējais ārstēšanas laiks 6 gultas dienas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Slimnīca sniedz medicīniskos maksas pakalpojumus atbilstoši maksas pakalpojumu cenrādim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Vidējais nodarbināto skaits mēnesī - 158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2B2CC3-F992-EAE2-B143-D2D547F5F4EA}"/>
              </a:ext>
            </a:extLst>
          </p:cNvPr>
          <p:cNvSpPr txBox="1"/>
          <p:nvPr/>
        </p:nvSpPr>
        <p:spPr>
          <a:xfrm>
            <a:off x="6217084" y="2012286"/>
            <a:ext cx="55981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Uzmanība tālākai slimnīcas darbībai līdzšinējā statusā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Realizēts projekts – iekārtota rehabilitācijas nodaļa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Jaunu ārstniecības personu – ārstu piesaistīšana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Izstrādāts projekts par RTG iekārtas iegādi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DE86A7-5A82-2870-5390-8B121E900AA9}"/>
              </a:ext>
            </a:extLst>
          </p:cNvPr>
          <p:cNvSpPr txBox="1"/>
          <p:nvPr/>
        </p:nvSpPr>
        <p:spPr>
          <a:xfrm>
            <a:off x="5460521" y="474015"/>
            <a:ext cx="610750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2023.gada peļņa </a:t>
            </a:r>
          </a:p>
          <a:p>
            <a:pPr algn="ctr"/>
            <a:r>
              <a:rPr lang="lv-LV" sz="28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2301 EUR</a:t>
            </a:r>
            <a:endParaRPr lang="lv-LV" sz="2400" dirty="0">
              <a:solidFill>
                <a:srgbClr val="FF000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pic>
        <p:nvPicPr>
          <p:cNvPr id="7170" name="Picture 2" descr="Alūksnes slimnīca, Pils 1, Alūksne, Alūksnes nov. LV-4301">
            <a:extLst>
              <a:ext uri="{FF2B5EF4-FFF2-40B4-BE49-F238E27FC236}">
                <a16:creationId xmlns:a16="http://schemas.microsoft.com/office/drawing/2014/main" id="{F4D726DB-921D-53A2-A344-8AC955131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348" y="276666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89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Taisns savienotājs 4">
            <a:extLst>
              <a:ext uri="{FF2B5EF4-FFF2-40B4-BE49-F238E27FC236}">
                <a16:creationId xmlns:a16="http://schemas.microsoft.com/office/drawing/2014/main" id="{622EB5DA-60F5-53D2-FCA8-0C681980A887}"/>
              </a:ext>
            </a:extLst>
          </p:cNvPr>
          <p:cNvCxnSpPr/>
          <p:nvPr/>
        </p:nvCxnSpPr>
        <p:spPr>
          <a:xfrm flipV="1">
            <a:off x="23085" y="0"/>
            <a:ext cx="276035" cy="6858001"/>
          </a:xfrm>
          <a:prstGeom prst="line">
            <a:avLst/>
          </a:prstGeom>
          <a:ln w="25400">
            <a:solidFill>
              <a:srgbClr val="62C3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ttēls 5">
            <a:extLst>
              <a:ext uri="{FF2B5EF4-FFF2-40B4-BE49-F238E27FC236}">
                <a16:creationId xmlns:a16="http://schemas.microsoft.com/office/drawing/2014/main" id="{B7C4827D-79BB-4E6F-A71E-1BE2FDB347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7" y="6298939"/>
            <a:ext cx="972000" cy="497854"/>
          </a:xfrm>
          <a:prstGeom prst="rect">
            <a:avLst/>
          </a:prstGeom>
        </p:spPr>
      </p:pic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86C3D2A6-3180-8BAE-F54C-414086467B8E}"/>
              </a:ext>
            </a:extLst>
          </p:cNvPr>
          <p:cNvCxnSpPr/>
          <p:nvPr/>
        </p:nvCxnSpPr>
        <p:spPr>
          <a:xfrm flipH="1" flipV="1">
            <a:off x="23085" y="0"/>
            <a:ext cx="1218" cy="68580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AFE03295-B01A-0099-6DE7-BED711902EFF}"/>
              </a:ext>
            </a:extLst>
          </p:cNvPr>
          <p:cNvCxnSpPr/>
          <p:nvPr/>
        </p:nvCxnSpPr>
        <p:spPr>
          <a:xfrm>
            <a:off x="1290419" y="6549886"/>
            <a:ext cx="10901581" cy="0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aisns savienotājs 8">
            <a:extLst>
              <a:ext uri="{FF2B5EF4-FFF2-40B4-BE49-F238E27FC236}">
                <a16:creationId xmlns:a16="http://schemas.microsoft.com/office/drawing/2014/main" id="{7A14E2A4-536E-E9B6-4D96-81E573FDFAED}"/>
              </a:ext>
            </a:extLst>
          </p:cNvPr>
          <p:cNvCxnSpPr/>
          <p:nvPr/>
        </p:nvCxnSpPr>
        <p:spPr>
          <a:xfrm>
            <a:off x="1290419" y="6549886"/>
            <a:ext cx="10901581" cy="295104"/>
          </a:xfrm>
          <a:prstGeom prst="line">
            <a:avLst/>
          </a:prstGeom>
          <a:ln w="25400" cmpd="sng">
            <a:solidFill>
              <a:srgbClr val="62C3D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C9FA7F3-3A19-DBFF-BC1D-E7E871946C54}"/>
              </a:ext>
            </a:extLst>
          </p:cNvPr>
          <p:cNvSpPr txBox="1"/>
          <p:nvPr/>
        </p:nvSpPr>
        <p:spPr>
          <a:xfrm>
            <a:off x="512957" y="2012286"/>
            <a:ext cx="57041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Neto apgrozījums 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552 004 EUR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Bilances apgrozījums 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222 795 EUR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Vidējais strādājošo skaits - 24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2B2CC3-F992-EAE2-B143-D2D547F5F4EA}"/>
              </a:ext>
            </a:extLst>
          </p:cNvPr>
          <p:cNvSpPr txBox="1"/>
          <p:nvPr/>
        </p:nvSpPr>
        <p:spPr>
          <a:xfrm>
            <a:off x="6217084" y="2012286"/>
            <a:ext cx="55981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Turpinās Alūksnes novada pašvaldībai piederošo kapitāla daļu atsavināšanas process 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(Alūksnes novada domes </a:t>
            </a:r>
          </a:p>
          <a:p>
            <a:pPr algn="ctr"/>
            <a:r>
              <a:rPr lang="lv-LV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26.10.2023. lēmums Nr.305)</a:t>
            </a: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b="1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  <a:p>
            <a:pPr algn="ctr"/>
            <a:endParaRPr lang="lv-LV" sz="2400" dirty="0">
              <a:solidFill>
                <a:srgbClr val="00206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DE86A7-5A82-2870-5390-8B121E900AA9}"/>
              </a:ext>
            </a:extLst>
          </p:cNvPr>
          <p:cNvSpPr txBox="1"/>
          <p:nvPr/>
        </p:nvSpPr>
        <p:spPr>
          <a:xfrm>
            <a:off x="5865962" y="646973"/>
            <a:ext cx="610750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2023.gada peļņa </a:t>
            </a:r>
          </a:p>
          <a:p>
            <a:pPr algn="ctr"/>
            <a:r>
              <a:rPr lang="lv-LV" sz="28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8102 EUR </a:t>
            </a:r>
            <a:r>
              <a:rPr lang="lv-LV" sz="2400" b="1" dirty="0">
                <a:solidFill>
                  <a:srgbClr val="FF0000"/>
                </a:solidFill>
                <a:latin typeface="Calibri" panose="020F0502020204030204" pitchFamily="34" charset="0"/>
                <a:ea typeface="Microsoft YaHei Light" panose="020B0502040204020203" pitchFamily="34" charset="-122"/>
                <a:cs typeface="Calibri" panose="020F0502020204030204" pitchFamily="34" charset="0"/>
              </a:rPr>
              <a:t>novirzīta attīstībai – veidot uzkrājumu ēkas atjaunošanai, RTG iekārtu atjaunošanai</a:t>
            </a:r>
            <a:endParaRPr lang="lv-LV" sz="2400" dirty="0">
              <a:solidFill>
                <a:srgbClr val="FF0000"/>
              </a:solidFill>
              <a:latin typeface="Calibri" panose="020F0502020204030204" pitchFamily="34" charset="0"/>
              <a:ea typeface="Microsoft YaHei Light" panose="020B0502040204020203" pitchFamily="34" charset="-122"/>
              <a:cs typeface="Calibri" panose="020F0502020204030204" pitchFamily="34" charset="0"/>
            </a:endParaRPr>
          </a:p>
        </p:txBody>
      </p:sp>
      <p:pic>
        <p:nvPicPr>
          <p:cNvPr id="3" name="Picture 2" descr="Alūksnes primārās veselības aprūpes centrs, Vidus 1, Alūksne, Alūksnes nov.  LV-4301">
            <a:extLst>
              <a:ext uri="{FF2B5EF4-FFF2-40B4-BE49-F238E27FC236}">
                <a16:creationId xmlns:a16="http://schemas.microsoft.com/office/drawing/2014/main" id="{3A239870-8C8A-C257-5A60-030B79FD8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345" y="308113"/>
            <a:ext cx="4439997" cy="217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57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5855</TotalTime>
  <Words>785</Words>
  <Application>Microsoft Office PowerPoint</Application>
  <PresentationFormat>Platekrāna</PresentationFormat>
  <Paragraphs>213</Paragraphs>
  <Slides>12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dizains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Māra SALDĀBOLA</dc:creator>
  <cp:lastModifiedBy>Evita APLOKA</cp:lastModifiedBy>
  <cp:revision>301</cp:revision>
  <cp:lastPrinted>2024-01-24T09:56:14Z</cp:lastPrinted>
  <dcterms:created xsi:type="dcterms:W3CDTF">2023-04-25T09:55:54Z</dcterms:created>
  <dcterms:modified xsi:type="dcterms:W3CDTF">2024-07-08T10:35:08Z</dcterms:modified>
</cp:coreProperties>
</file>