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482" r:id="rId3"/>
    <p:sldId id="498" r:id="rId4"/>
    <p:sldId id="484" r:id="rId5"/>
    <p:sldId id="503" r:id="rId6"/>
    <p:sldId id="485" r:id="rId7"/>
    <p:sldId id="486" r:id="rId8"/>
    <p:sldId id="499" r:id="rId9"/>
    <p:sldId id="500" r:id="rId10"/>
    <p:sldId id="502" r:id="rId11"/>
    <p:sldId id="493" r:id="rId12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82"/>
            <p14:sldId id="498"/>
            <p14:sldId id="484"/>
            <p14:sldId id="503"/>
            <p14:sldId id="485"/>
            <p14:sldId id="486"/>
            <p14:sldId id="499"/>
            <p14:sldId id="500"/>
            <p14:sldId id="502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84" d="100"/>
          <a:sy n="84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18.12.2024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078023" y="2093212"/>
            <a:ext cx="543678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</a:t>
            </a:r>
          </a:p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izpilddirektora Ingus BERKUĻA </a:t>
            </a:r>
          </a:p>
          <a:p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informācija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3D751-FDBB-9F7F-0AFE-BE3F1A8B2B55}"/>
              </a:ext>
            </a:extLst>
          </p:cNvPr>
          <p:cNvSpPr txBox="1"/>
          <p:nvPr/>
        </p:nvSpPr>
        <p:spPr>
          <a:xfrm>
            <a:off x="4022818" y="5403747"/>
            <a:ext cx="543678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2024.gada decembrī</a:t>
            </a:r>
            <a:endParaRPr lang="lv-LV" sz="6600" b="1" dirty="0">
              <a:solidFill>
                <a:srgbClr val="00B05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07D599C0-C45C-89FA-5999-428C148E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43" y="520311"/>
            <a:ext cx="4216453" cy="42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DC24E-BF69-5C2A-5975-8D52435A1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167953AA-FE25-B1C6-6ACA-9F6CC6896CEF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96C9263F-C4E6-5F29-A954-ED3307360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208EC36D-D6F8-3908-F7B6-3B4C0133B437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CBDB0DF8-E1E5-254C-BE03-57A765394946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0A281633-9FAC-8224-1A31-13D219DFBF49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113896-B59C-8F3E-46CD-70B6BCF85CA5}"/>
              </a:ext>
            </a:extLst>
          </p:cNvPr>
          <p:cNvSpPr txBox="1"/>
          <p:nvPr/>
        </p:nvSpPr>
        <p:spPr>
          <a:xfrm>
            <a:off x="1197667" y="559061"/>
            <a:ext cx="4756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Skolotāja Dita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Holla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saņem specbalvu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C914C-0FBE-A912-DB3C-DCDC48AF2E7C}"/>
              </a:ext>
            </a:extLst>
          </p:cNvPr>
          <p:cNvSpPr txBox="1"/>
          <p:nvPr/>
        </p:nvSpPr>
        <p:spPr>
          <a:xfrm>
            <a:off x="6583681" y="4763957"/>
            <a:ext cx="4224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XIV kauss džudo cīņā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9747DE61-EA40-42A8-B1A3-2A0231051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9641"/>
            <a:ext cx="5953571" cy="4027938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C34509D1-B453-0E8C-F1C7-454288D36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8" y="2134306"/>
            <a:ext cx="5552844" cy="41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ttēls 11">
            <a:extLst>
              <a:ext uri="{FF2B5EF4-FFF2-40B4-BE49-F238E27FC236}">
                <a16:creationId xmlns:a16="http://schemas.microsoft.com/office/drawing/2014/main" id="{2C6F3A01-9EFD-EBD1-0D27-1797B558F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7" y="89385"/>
            <a:ext cx="11103847" cy="6253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DA0EA-0D69-7C6C-18F9-C982ED82CFDB}"/>
              </a:ext>
            </a:extLst>
          </p:cNvPr>
          <p:cNvSpPr txBox="1"/>
          <p:nvPr/>
        </p:nvSpPr>
        <p:spPr>
          <a:xfrm>
            <a:off x="746621" y="515497"/>
            <a:ext cx="6123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Priecīgus Ziemassvētkus!</a:t>
            </a:r>
            <a:endParaRPr lang="lv-LV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541377" y="1075312"/>
            <a:ext cx="581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VARAM ministres vizīte Alūksnē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6741209" y="4621212"/>
            <a:ext cx="459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Dalība Militārās padomes sēdē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45B21CA3-FA0E-B13E-CBE7-07621B160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794"/>
            <a:ext cx="5638695" cy="3759130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3DF54A05-9CB2-6048-7193-FBA647453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5" y="2708680"/>
            <a:ext cx="59808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9AFE-D140-B682-EBA0-040FA009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36154D7-A6FA-1197-86C1-155E31140F0C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2F147B03-7A55-D554-C2F9-ABAE0AFD9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1FFD59D-E8E1-74DA-0EC8-381F7E10328B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C0D791C6-C9CC-0343-E915-AD3528E85DD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6CF93C94-A66E-2DA5-578B-925A2E233D3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4A891CF-7925-5238-5F24-93FD8A5F5C2E}"/>
              </a:ext>
            </a:extLst>
          </p:cNvPr>
          <p:cNvSpPr txBox="1"/>
          <p:nvPr/>
        </p:nvSpPr>
        <p:spPr>
          <a:xfrm>
            <a:off x="2041569" y="87792"/>
            <a:ext cx="907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Ziemassvētku paciņas bērniem un senioriem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0491954-9FAB-B1CF-FE4F-A683E1EE12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5" y="1440214"/>
            <a:ext cx="5924643" cy="4443482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30F26D4A-BA1B-AAAA-04C4-ABC640CA6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35" y="875460"/>
            <a:ext cx="4584959" cy="544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a 10">
            <a:extLst>
              <a:ext uri="{FF2B5EF4-FFF2-40B4-BE49-F238E27FC236}">
                <a16:creationId xmlns:a16="http://schemas.microsoft.com/office/drawing/2014/main" id="{BFA923E2-70BF-A0A9-4083-4FD11A772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604695"/>
              </p:ext>
            </p:extLst>
          </p:nvPr>
        </p:nvGraphicFramePr>
        <p:xfrm>
          <a:off x="1780969" y="1810214"/>
          <a:ext cx="8868791" cy="208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1685">
                  <a:extLst>
                    <a:ext uri="{9D8B030D-6E8A-4147-A177-3AD203B41FA5}">
                      <a16:colId xmlns:a16="http://schemas.microsoft.com/office/drawing/2014/main" val="908804796"/>
                    </a:ext>
                  </a:extLst>
                </a:gridCol>
                <a:gridCol w="2636668">
                  <a:extLst>
                    <a:ext uri="{9D8B030D-6E8A-4147-A177-3AD203B41FA5}">
                      <a16:colId xmlns:a16="http://schemas.microsoft.com/office/drawing/2014/main" val="3005233817"/>
                    </a:ext>
                  </a:extLst>
                </a:gridCol>
                <a:gridCol w="2290438">
                  <a:extLst>
                    <a:ext uri="{9D8B030D-6E8A-4147-A177-3AD203B41FA5}">
                      <a16:colId xmlns:a16="http://schemas.microsoft.com/office/drawing/2014/main" val="847602956"/>
                    </a:ext>
                  </a:extLst>
                </a:gridCol>
              </a:tblGrid>
              <a:tr h="491038"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Pakalpojuma maksa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01.01.2025. -12.01.2025.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No 13.01.2025.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930233"/>
                  </a:ext>
                </a:extLst>
              </a:tr>
              <a:tr h="736557">
                <a:tc>
                  <a:txBody>
                    <a:bodyPr/>
                    <a:lstStyle/>
                    <a:p>
                      <a:pPr algn="l"/>
                      <a:r>
                        <a:rPr lang="lv-LV" sz="2000" kern="100" dirty="0">
                          <a:effectLst/>
                        </a:rPr>
                        <a:t>Nešķirotu sadzīves atkritumu apsaimniekošanas maksa: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28,91 EUR/m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32,64 EUR/ 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7001399"/>
                  </a:ext>
                </a:extLst>
              </a:tr>
              <a:tr h="736557">
                <a:tc>
                  <a:txBody>
                    <a:bodyPr/>
                    <a:lstStyle/>
                    <a:p>
                      <a:pPr algn="l"/>
                      <a:r>
                        <a:rPr lang="lv-LV" sz="2000" kern="100" dirty="0">
                          <a:effectLst/>
                        </a:rPr>
                        <a:t>Dalīti savākto bioloģisko atkritumu apsaimniekošanas maksa: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17,35 EUR/m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19,58 EUR/ 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95515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18730301-EAE2-D986-975B-7B7ED0EB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34" y="897504"/>
            <a:ext cx="10407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Izmaiņas nešķirotu sadzīves atkritumu un dalīti savākto bioloģisko atkritumu apsaimniekošanas maksās 2025. gadā: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4C1BBC-DA30-5727-D6A1-46BD6544859D}"/>
              </a:ext>
            </a:extLst>
          </p:cNvPr>
          <p:cNvSpPr txBox="1"/>
          <p:nvPr/>
        </p:nvSpPr>
        <p:spPr>
          <a:xfrm>
            <a:off x="849734" y="33215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«Kaudzītēs» apstiprināts jauns tarifs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16EB6A68-95C2-F530-C251-D4D2CCC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33" y="3974641"/>
            <a:ext cx="104071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Izmaiņas liela izmēra un būvniecības atkritumu apsaimniekošanas maksās 2025. gadā:</a:t>
            </a:r>
          </a:p>
        </p:txBody>
      </p:sp>
      <p:graphicFrame>
        <p:nvGraphicFramePr>
          <p:cNvPr id="18" name="Tabula 17">
            <a:extLst>
              <a:ext uri="{FF2B5EF4-FFF2-40B4-BE49-F238E27FC236}">
                <a16:creationId xmlns:a16="http://schemas.microsoft.com/office/drawing/2014/main" id="{B40A05EE-90F1-0A39-02D3-9EE8D668A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84819"/>
              </p:ext>
            </p:extLst>
          </p:nvPr>
        </p:nvGraphicFramePr>
        <p:xfrm>
          <a:off x="1698715" y="4892032"/>
          <a:ext cx="8794569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2310">
                  <a:extLst>
                    <a:ext uri="{9D8B030D-6E8A-4147-A177-3AD203B41FA5}">
                      <a16:colId xmlns:a16="http://schemas.microsoft.com/office/drawing/2014/main" val="1132946673"/>
                    </a:ext>
                  </a:extLst>
                </a:gridCol>
                <a:gridCol w="3192259">
                  <a:extLst>
                    <a:ext uri="{9D8B030D-6E8A-4147-A177-3AD203B41FA5}">
                      <a16:colId xmlns:a16="http://schemas.microsoft.com/office/drawing/2014/main" val="24280691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Pakalpojuma maksa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>
                          <a:effectLst/>
                        </a:rPr>
                        <a:t>No 01.01.2025.</a:t>
                      </a:r>
                      <a:endParaRPr lang="lv-LV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901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sz="2000" kern="100">
                          <a:effectLst/>
                        </a:rPr>
                        <a:t>Liela izmēra (lielgabarīta) atkritumu apsaimniekošanas maksa:</a:t>
                      </a:r>
                      <a:endParaRPr lang="lv-LV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31,38 EUR/ 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415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lv-LV" sz="2000" kern="100" dirty="0">
                          <a:effectLst/>
                        </a:rPr>
                        <a:t>Mājsaimniecībās radušos būvniecības atkritumu apsaimniekošanas maksa: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kern="100" dirty="0">
                          <a:effectLst/>
                        </a:rPr>
                        <a:t>41,16 EUR/ m</a:t>
                      </a:r>
                      <a:r>
                        <a:rPr lang="lv-LV" sz="2000" kern="100" baseline="30000" dirty="0">
                          <a:effectLst/>
                        </a:rPr>
                        <a:t>3</a:t>
                      </a:r>
                      <a:endParaRPr lang="lv-LV" sz="2000" kern="100" dirty="0">
                        <a:effectLst/>
                      </a:endParaRPr>
                    </a:p>
                    <a:p>
                      <a:pPr algn="ctr"/>
                      <a:r>
                        <a:rPr lang="lv-LV" sz="2000" kern="100" dirty="0">
                          <a:effectLst/>
                        </a:rPr>
                        <a:t>(bez PVN)</a:t>
                      </a:r>
                      <a:endParaRPr lang="lv-LV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48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7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48C8E-CC62-F683-ECDB-4E7B46DA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708693A0-C7D7-8C7F-BBDC-7F5EEABF285D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2B8F5B7-1405-870E-CBAC-49CCEC18F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1E30597-C989-DC10-C4A9-159EBFB9159F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A92ECF4-582C-86EB-9B9C-F839E83C996A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C022DEDF-C97F-6E96-474F-2E3CFBEED8DC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C6289E-A271-444C-2AEF-E084211DEE7B}"/>
              </a:ext>
            </a:extLst>
          </p:cNvPr>
          <p:cNvSpPr txBox="1"/>
          <p:nvPr/>
        </p:nvSpPr>
        <p:spPr>
          <a:xfrm>
            <a:off x="849734" y="742643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Noslēgta vienošanās par 16 grupu dzīvokļu izbūvi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7F77FF-CE15-30CA-7158-AB1C507793AE}"/>
              </a:ext>
            </a:extLst>
          </p:cNvPr>
          <p:cNvSpPr txBox="1"/>
          <p:nvPr/>
        </p:nvSpPr>
        <p:spPr>
          <a:xfrm>
            <a:off x="849734" y="373967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Pabeigti būvdarbi Mālupē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98FB2-5F93-AC16-47F8-3315104022B4}"/>
              </a:ext>
            </a:extLst>
          </p:cNvPr>
          <p:cNvSpPr txBox="1"/>
          <p:nvPr/>
        </p:nvSpPr>
        <p:spPr>
          <a:xfrm>
            <a:off x="730369" y="530801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Ielu un ceļu reģistra aktualizācija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76342-11D2-4B82-21B1-CF90CE9E45FC}"/>
              </a:ext>
            </a:extLst>
          </p:cNvPr>
          <p:cNvSpPr txBox="1"/>
          <p:nvPr/>
        </p:nvSpPr>
        <p:spPr>
          <a:xfrm>
            <a:off x="849734" y="1948773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Tehnoloģiskais pārtraukums būvobjektos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5" name="Attēls 14">
            <a:extLst>
              <a:ext uri="{FF2B5EF4-FFF2-40B4-BE49-F238E27FC236}">
                <a16:creationId xmlns:a16="http://schemas.microsoft.com/office/drawing/2014/main" id="{1935A7AE-1337-1590-CAB1-7756C7B11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4" y="2513447"/>
            <a:ext cx="5047323" cy="37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74784" y="187610"/>
            <a:ext cx="1073126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Budžeta izpilde uz 16.12.2024. </a:t>
            </a:r>
            <a:r>
              <a:rPr lang="lv-LV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Ieņēmumi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99,30%, t.sk.: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Iedzīvotāju ienākuma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98,95% </a:t>
            </a:r>
          </a:p>
          <a:p>
            <a:pPr algn="just"/>
            <a:r>
              <a:rPr lang="lv-LV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Pēc likuma “Par valsts budžetu 2024.gadam un budžeta ietvaru 2024., 2025. un 2026.gadam” šajā periodā jāsasniedz </a:t>
            </a:r>
            <a:r>
              <a:rPr lang="lv-LV" sz="2000" b="1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95,33%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Nekustamā īpašuma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103,38%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Pašvaldību finanšu izlīdzināšanas dotācija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99,25%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Budžeta iestāžu ieņēmumi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99,50%</a:t>
            </a:r>
          </a:p>
          <a:p>
            <a:pPr algn="just"/>
            <a:endParaRPr lang="lv-LV" sz="11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Izdevumi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84,83%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Aizdevumu un galvojumu saistību attiecība pret pašvaldības budžetu bez mērķdotācijām un iemaksām pašvaldību finanšu izlīdzināšanas fondā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17,07% </a:t>
            </a:r>
            <a:endParaRPr lang="lv-LV" sz="32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22787" y="533299"/>
            <a:ext cx="1073126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Iepirkumi Centrālajā administrācijā</a:t>
            </a:r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endParaRPr lang="lv-LV" sz="11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Izsludināti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ekustamo īpašumu un kustamās mantas tirgus vērtības noteikšana Alūksnes novadā, Franču dārza izveide Alūksnes muižas parkā.</a:t>
            </a:r>
          </a:p>
          <a:p>
            <a:pPr algn="just"/>
            <a:endParaRPr lang="lv-LV" sz="14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Sagatavošanas procesā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ūvprojektu izstrāde un autoruzraudzība sociālo pakalpojumu objektu infrastruktūras būvniecībai.  </a:t>
            </a:r>
          </a:p>
          <a:p>
            <a:pPr algn="just"/>
            <a:endParaRPr lang="lv-LV" sz="1200" dirty="0">
              <a:solidFill>
                <a:srgbClr val="000000"/>
              </a:solidFill>
              <a:highlight>
                <a:srgbClr val="FFFFFF"/>
              </a:highlight>
              <a:latin typeface="WordVisi_MSFontService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Pieņemti lēmumi: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_MSFontService"/>
                <a:ea typeface="Cambria" panose="02040503050406030204" pitchFamily="18" charset="0"/>
              </a:rPr>
              <a:t> 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lv-LV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utomobiļu iegāde, atskurbšanas pakalpojuma nodrošināšana Alūksnes novadā, 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emontdarbi vides pieejamības uzlabošanai daudzdzīvokļu ēkā, Alūksnē, Alūksnes novadā</a:t>
            </a:r>
            <a:r>
              <a:rPr lang="lv-LV" sz="2400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lv-LV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7E4DB-E9E2-A739-E618-B032282A386C}"/>
              </a:ext>
            </a:extLst>
          </p:cNvPr>
          <p:cNvSpPr txBox="1"/>
          <p:nvPr/>
        </p:nvSpPr>
        <p:spPr>
          <a:xfrm>
            <a:off x="922787" y="5134336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Turpinās 2025. gada budžeta sagatavošana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F954-6A9E-0880-5499-6D680C9B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1C0C799-3C5E-3D95-4F10-24D98238C052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A5B0E71-83FA-2A46-A760-0520D08BE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532B9D8-770B-6114-1A73-90BDBCB2A2CC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8757CC5-2DE8-224F-6CBA-360EBCCFA852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124CE1C-30FF-94CD-C638-1C771EEF454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540595-9979-CBF6-971A-F544A93AC133}"/>
              </a:ext>
            </a:extLst>
          </p:cNvPr>
          <p:cNvSpPr txBox="1"/>
          <p:nvPr/>
        </p:nvSpPr>
        <p:spPr>
          <a:xfrm>
            <a:off x="891431" y="983390"/>
            <a:ext cx="5163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«Slieksnis» un «Jumts» izvirzīti uz reģionālo skati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7FCD440C-FAB3-A506-5AB4-323C697DF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67" y="189719"/>
            <a:ext cx="5466073" cy="3644048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8085B9DA-8BEE-70EB-B264-C6F658A1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9" y="2655252"/>
            <a:ext cx="5373719" cy="35824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27F835-EC5C-FA35-5539-953F0C005FBD}"/>
              </a:ext>
            </a:extLst>
          </p:cNvPr>
          <p:cNvSpPr txBox="1"/>
          <p:nvPr/>
        </p:nvSpPr>
        <p:spPr>
          <a:xfrm>
            <a:off x="6555646" y="4496512"/>
            <a:ext cx="5163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Ziemassvētku tirdziņā </a:t>
            </a:r>
          </a:p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60 tirgotāji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61401-2CBA-0EA3-4822-07CDFB933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310BF31-FA43-0EB9-5A1E-1F983332BF9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0FA79C0C-35A8-555C-3AD3-1B873BE50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5001520-2E1B-A0E4-D8A7-39BA1696007F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2230DD64-777B-8BB2-ECB4-3B7A321034EE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BE7C3B1B-74E3-CBCE-2004-2F0345FA97F5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B97C6F-1A57-B860-B6F9-328317EB39D1}"/>
              </a:ext>
            </a:extLst>
          </p:cNvPr>
          <p:cNvSpPr txBox="1"/>
          <p:nvPr/>
        </p:nvSpPr>
        <p:spPr>
          <a:xfrm>
            <a:off x="849734" y="39571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Strautiņos saremontētas kāpnes, Mārkalnē – bibliotēkas telpa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DBA11072-F5EF-3D94-9925-36354BAD6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72" y="1263137"/>
            <a:ext cx="4053805" cy="4788921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D5DCC487-477B-06A6-6DAC-A700D2F2E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85" y="1263138"/>
            <a:ext cx="4413314" cy="4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9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348</Words>
  <Application>Microsoft Office PowerPoint</Application>
  <PresentationFormat>Platekrāna</PresentationFormat>
  <Paragraphs>62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Times New Roman</vt:lpstr>
      <vt:lpstr>WordVisi_MSFontService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Evita APLOKA</cp:lastModifiedBy>
  <cp:revision>350</cp:revision>
  <cp:lastPrinted>2024-11-28T06:42:55Z</cp:lastPrinted>
  <dcterms:created xsi:type="dcterms:W3CDTF">2023-04-25T09:55:54Z</dcterms:created>
  <dcterms:modified xsi:type="dcterms:W3CDTF">2024-12-18T19:28:23Z</dcterms:modified>
</cp:coreProperties>
</file>