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99" r:id="rId3"/>
    <p:sldId id="284" r:id="rId4"/>
    <p:sldId id="286" r:id="rId5"/>
    <p:sldId id="287" r:id="rId6"/>
    <p:sldId id="293" r:id="rId7"/>
    <p:sldId id="288" r:id="rId8"/>
    <p:sldId id="289" r:id="rId9"/>
    <p:sldId id="290" r:id="rId10"/>
    <p:sldId id="291" r:id="rId11"/>
    <p:sldId id="294" r:id="rId12"/>
    <p:sldId id="298" r:id="rId13"/>
    <p:sldId id="295" r:id="rId14"/>
    <p:sldId id="296" r:id="rId15"/>
    <p:sldId id="297" r:id="rId16"/>
    <p:sldId id="262" r:id="rId17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362CBB0B-65A5-4B24-BC09-C216BEDC29BD}">
          <p14:sldIdLst>
            <p14:sldId id="283"/>
            <p14:sldId id="299"/>
            <p14:sldId id="284"/>
            <p14:sldId id="286"/>
            <p14:sldId id="287"/>
            <p14:sldId id="293"/>
            <p14:sldId id="288"/>
            <p14:sldId id="289"/>
            <p14:sldId id="290"/>
            <p14:sldId id="291"/>
            <p14:sldId id="294"/>
            <p14:sldId id="298"/>
            <p14:sldId id="295"/>
            <p14:sldId id="296"/>
            <p14:sldId id="297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4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291" autoAdjust="0"/>
  </p:normalViewPr>
  <p:slideViewPr>
    <p:cSldViewPr snapToGrid="0">
      <p:cViewPr varScale="1">
        <p:scale>
          <a:sx n="111" d="100"/>
          <a:sy n="11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Diagramma%20programm&#257;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Diagramma%20programm&#257;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Diagramma%20programm&#257;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/>
              <a:t>Reģistrētie un likvidētie uzņēmumi, 2019.-2024.g.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Lapa1!$B$44</c:f>
              <c:strCache>
                <c:ptCount val="1"/>
                <c:pt idx="0">
                  <c:v>Reģistrēti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Lapa1!$A$45:$A$50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Lapa1!$B$45:$B$50</c:f>
              <c:numCache>
                <c:formatCode>0</c:formatCode>
                <c:ptCount val="6"/>
                <c:pt idx="0">
                  <c:v>47</c:v>
                </c:pt>
                <c:pt idx="1">
                  <c:v>35</c:v>
                </c:pt>
                <c:pt idx="2">
                  <c:v>38</c:v>
                </c:pt>
                <c:pt idx="3">
                  <c:v>30</c:v>
                </c:pt>
                <c:pt idx="4">
                  <c:v>43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5-4E72-9A04-DE52A9555AF5}"/>
            </c:ext>
          </c:extLst>
        </c:ser>
        <c:ser>
          <c:idx val="1"/>
          <c:order val="1"/>
          <c:tx>
            <c:strRef>
              <c:f>Lapa1!$C$44</c:f>
              <c:strCache>
                <c:ptCount val="1"/>
                <c:pt idx="0">
                  <c:v>Likvidēti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Lapa1!$A$45:$A$50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Lapa1!$C$45:$C$50</c:f>
              <c:numCache>
                <c:formatCode>0</c:formatCode>
                <c:ptCount val="6"/>
                <c:pt idx="0">
                  <c:v>70</c:v>
                </c:pt>
                <c:pt idx="1">
                  <c:v>43</c:v>
                </c:pt>
                <c:pt idx="2">
                  <c:v>59</c:v>
                </c:pt>
                <c:pt idx="3">
                  <c:v>39</c:v>
                </c:pt>
                <c:pt idx="4">
                  <c:v>43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5-4E72-9A04-DE52A9555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57587792"/>
        <c:axId val="-357585616"/>
      </c:barChart>
      <c:catAx>
        <c:axId val="-35758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-357585616"/>
        <c:crosses val="autoZero"/>
        <c:auto val="1"/>
        <c:lblAlgn val="ctr"/>
        <c:lblOffset val="100"/>
        <c:noMultiLvlLbl val="0"/>
      </c:catAx>
      <c:valAx>
        <c:axId val="-35758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-35758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2024.g. jaunreģistrētie uzņēmumi pēc nozares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A8-4181-BB5E-FA87590850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A8-4181-BB5E-FA87590850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A8-4181-BB5E-FA87590850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3A8-4181-BB5E-FA87590850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3A8-4181-BB5E-FA87590850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3A8-4181-BB5E-FA87590850A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3A8-4181-BB5E-FA87590850A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3A8-4181-BB5E-FA87590850A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3A8-4181-BB5E-FA87590850A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3A8-4181-BB5E-FA87590850A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3A8-4181-BB5E-FA87590850A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3A8-4181-BB5E-FA87590850A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43A8-4181-BB5E-FA87590850A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43A8-4181-BB5E-FA87590850A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43A8-4181-BB5E-FA87590850A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43A8-4181-BB5E-FA87590850A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43A8-4181-BB5E-FA87590850A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43A8-4181-BB5E-FA8759085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'[Diagramma programmā Microsoft PowerPoint]Lapa1'!$A$54:$A$62</c:f>
              <c:strCache>
                <c:ptCount val="9"/>
                <c:pt idx="0">
                  <c:v>Citi</c:v>
                </c:pt>
                <c:pt idx="1">
                  <c:v>Zemnieku saimniecības</c:v>
                </c:pt>
                <c:pt idx="2">
                  <c:v>Būvniecība, arhitektūra</c:v>
                </c:pt>
                <c:pt idx="3">
                  <c:v>Biedrības</c:v>
                </c:pt>
                <c:pt idx="4">
                  <c:v>Ražošana</c:v>
                </c:pt>
                <c:pt idx="5">
                  <c:v> Vairumtirdzniecība un mazumtirdzniecība; </c:v>
                </c:pt>
                <c:pt idx="6">
                  <c:v>Automobiļu un motociklu remonts, tirdzniecība, transporta pakalpojumi</c:v>
                </c:pt>
                <c:pt idx="7">
                  <c:v>Nav norādīts</c:v>
                </c:pt>
                <c:pt idx="8">
                  <c:v>Ceļojumu un reklāmas aģentūras</c:v>
                </c:pt>
              </c:strCache>
            </c:strRef>
          </c:cat>
          <c:val>
            <c:numRef>
              <c:f>'[Diagramma programmā Microsoft PowerPoint]Lapa1'!$B$54:$B$62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10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3A8-4181-BB5E-FA87590850A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Bezdarba līmenis pa gadiem, </a:t>
            </a:r>
          </a:p>
          <a:p>
            <a:pPr>
              <a:defRPr/>
            </a:pPr>
            <a:r>
              <a:rPr lang="lv-LV" dirty="0"/>
              <a:t> 2023.-2024.g.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'[Diagramma programmā Microsoft PowerPoint]Lapa1'!$B$38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'[Diagramma programmā Microsoft PowerPoint]Lapa1'!$A$39:$A$41</c:f>
              <c:strCache>
                <c:ptCount val="3"/>
                <c:pt idx="0">
                  <c:v>Alūksnes novads</c:v>
                </c:pt>
                <c:pt idx="1">
                  <c:v>Vidzemes reģions</c:v>
                </c:pt>
                <c:pt idx="2">
                  <c:v>Latvija</c:v>
                </c:pt>
              </c:strCache>
            </c:strRef>
          </c:cat>
          <c:val>
            <c:numRef>
              <c:f>'[Diagramma programmā Microsoft PowerPoint]Lapa1'!$B$39:$B$41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5-4793-93BA-2A02E9C8215B}"/>
            </c:ext>
          </c:extLst>
        </c:ser>
        <c:ser>
          <c:idx val="1"/>
          <c:order val="1"/>
          <c:tx>
            <c:strRef>
              <c:f>'[Diagramma programmā Microsoft PowerPoint]Lapa1'!$C$38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'[Diagramma programmā Microsoft PowerPoint]Lapa1'!$A$39:$A$41</c:f>
              <c:strCache>
                <c:ptCount val="3"/>
                <c:pt idx="0">
                  <c:v>Alūksnes novads</c:v>
                </c:pt>
                <c:pt idx="1">
                  <c:v>Vidzemes reģions</c:v>
                </c:pt>
                <c:pt idx="2">
                  <c:v>Latvija</c:v>
                </c:pt>
              </c:strCache>
            </c:strRef>
          </c:cat>
          <c:val>
            <c:numRef>
              <c:f>'[Diagramma programmā Microsoft PowerPoint]Lapa1'!$C$39:$C$41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5.4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5-4793-93BA-2A02E9C821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538668224"/>
        <c:axId val="-466648080"/>
      </c:barChart>
      <c:catAx>
        <c:axId val="-53866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-466648080"/>
        <c:crosses val="autoZero"/>
        <c:auto val="1"/>
        <c:lblAlgn val="ctr"/>
        <c:lblOffset val="100"/>
        <c:noMultiLvlLbl val="0"/>
      </c:catAx>
      <c:valAx>
        <c:axId val="-46664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Bezdarba līmenis,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-53866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Bezdarba līmenis Alūksnes novadā, 2024.g.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'[Diagramma programmā Microsoft PowerPoint]Lapa1'!$A$5:$A$16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'[Diagramma programmā Microsoft PowerPoint]Lapa1'!$G$5:$G$16</c:f>
              <c:numCache>
                <c:formatCode>General</c:formatCode>
                <c:ptCount val="12"/>
                <c:pt idx="0">
                  <c:v>7.4</c:v>
                </c:pt>
                <c:pt idx="1">
                  <c:v>7.5</c:v>
                </c:pt>
                <c:pt idx="2">
                  <c:v>7.3</c:v>
                </c:pt>
                <c:pt idx="3">
                  <c:v>6.6</c:v>
                </c:pt>
                <c:pt idx="4">
                  <c:v>6</c:v>
                </c:pt>
                <c:pt idx="5">
                  <c:v>6.1</c:v>
                </c:pt>
                <c:pt idx="6">
                  <c:v>5.9</c:v>
                </c:pt>
                <c:pt idx="7">
                  <c:v>11.3</c:v>
                </c:pt>
                <c:pt idx="8">
                  <c:v>5.2</c:v>
                </c:pt>
                <c:pt idx="9">
                  <c:v>5.0999999999999996</c:v>
                </c:pt>
                <c:pt idx="10">
                  <c:v>5.4</c:v>
                </c:pt>
                <c:pt idx="1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61-4651-BDF8-B873EAFBE6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538670944"/>
        <c:axId val="-538668768"/>
      </c:barChart>
      <c:catAx>
        <c:axId val="-5386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-538668768"/>
        <c:crosses val="autoZero"/>
        <c:auto val="1"/>
        <c:lblAlgn val="ctr"/>
        <c:lblOffset val="100"/>
        <c:noMultiLvlLbl val="0"/>
      </c:catAx>
      <c:valAx>
        <c:axId val="-53866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Bezdarba līmenis,%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-53867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A102-447A-4FB8-864A-0CE023A348B4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328C-4ACE-4CA7-B34B-3A26C660E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22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526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59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47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520DC-7F4A-CCAB-D2F7-FD9FF7FE6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3180122-5216-85C0-9F89-A67B44050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32AE3CAD-8512-80DE-DCE8-E4190BD28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4EA3DBF-CF64-CC86-879F-72A1CFA16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053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424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948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2328C-4ACE-4CA7-B34B-3A26C660E76F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27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3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26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7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9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3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35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7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6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1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7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8A1-3AD2-4DB0-9337-2D7ECBD8E3EF}" type="datetimeFigureOut">
              <a:rPr lang="lv-LV" smtClean="0"/>
              <a:t>30.01.2025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8527982" y="2748044"/>
            <a:ext cx="3292105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novada pašvaldības </a:t>
            </a:r>
          </a:p>
          <a:p>
            <a:pPr algn="ctr"/>
            <a:r>
              <a:rPr lang="lv-LV" sz="2400" b="1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izpilddirektors</a:t>
            </a:r>
            <a:endParaRPr lang="lv-LV" sz="80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r>
              <a:rPr lang="lv-LV" sz="2400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Ingus </a:t>
            </a:r>
            <a:r>
              <a:rPr lang="lv-LV" sz="2400" dirty="0" err="1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Berkulis</a:t>
            </a:r>
            <a:endParaRPr lang="lv-LV" sz="2400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2400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2400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2400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r>
              <a:rPr lang="lv-LV" sz="2400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2025.gada 30.janvārī</a:t>
            </a: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7AAAF034-3EAA-CD9A-0F7B-B6D9C0E3F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r="11415"/>
          <a:stretch/>
        </p:blipFill>
        <p:spPr>
          <a:xfrm>
            <a:off x="627271" y="308113"/>
            <a:ext cx="7802218" cy="58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686330" y="124952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Centrālā administrācija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29E895-79F3-CF68-DBA4-D2EF7971D673}"/>
              </a:ext>
            </a:extLst>
          </p:cNvPr>
          <p:cNvSpPr txBox="1"/>
          <p:nvPr/>
        </p:nvSpPr>
        <p:spPr>
          <a:xfrm>
            <a:off x="686330" y="456674"/>
            <a:ext cx="3833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5472</a:t>
            </a:r>
            <a:r>
              <a:rPr lang="lv-LV" sz="2000" dirty="0">
                <a:solidFill>
                  <a:srgbClr val="002060"/>
                </a:solidFill>
              </a:rPr>
              <a:t> saņemtā korespondence</a:t>
            </a:r>
          </a:p>
          <a:p>
            <a:r>
              <a:rPr lang="lv-LV" sz="2000" dirty="0">
                <a:solidFill>
                  <a:srgbClr val="002060"/>
                </a:solidFill>
              </a:rPr>
              <a:t>2023.gadā – 5484 (- 12)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F605CE-7761-A0B0-9637-D1B6C1C63E13}"/>
              </a:ext>
            </a:extLst>
          </p:cNvPr>
          <p:cNvSpPr txBox="1"/>
          <p:nvPr/>
        </p:nvSpPr>
        <p:spPr>
          <a:xfrm>
            <a:off x="646096" y="1443685"/>
            <a:ext cx="3976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2152</a:t>
            </a:r>
            <a:r>
              <a:rPr lang="lv-LV" sz="2000" dirty="0">
                <a:solidFill>
                  <a:srgbClr val="002060"/>
                </a:solidFill>
              </a:rPr>
              <a:t> nosūtāmā korespondence</a:t>
            </a:r>
          </a:p>
          <a:p>
            <a:r>
              <a:rPr lang="lv-LV" sz="2000" dirty="0">
                <a:solidFill>
                  <a:srgbClr val="002060"/>
                </a:solidFill>
              </a:rPr>
              <a:t>2023.gadā – 2442 (- 290)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57EB6-9E12-F787-7FCD-4AE96EAA8CFA}"/>
              </a:ext>
            </a:extLst>
          </p:cNvPr>
          <p:cNvSpPr txBox="1"/>
          <p:nvPr/>
        </p:nvSpPr>
        <p:spPr>
          <a:xfrm>
            <a:off x="644655" y="2435698"/>
            <a:ext cx="4238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chemeClr val="accent5">
                    <a:lumMod val="50000"/>
                  </a:schemeClr>
                </a:solidFill>
              </a:rPr>
              <a:t>441</a:t>
            </a:r>
            <a:r>
              <a:rPr lang="lv-LV" sz="2000" dirty="0">
                <a:solidFill>
                  <a:srgbClr val="002060"/>
                </a:solidFill>
              </a:rPr>
              <a:t> līgumi, 2023.gadā – 714 (- 273)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C0C1C-5281-726B-9B0C-31651C2E4A77}"/>
              </a:ext>
            </a:extLst>
          </p:cNvPr>
          <p:cNvSpPr txBox="1"/>
          <p:nvPr/>
        </p:nvSpPr>
        <p:spPr>
          <a:xfrm>
            <a:off x="568614" y="3779699"/>
            <a:ext cx="5168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rgbClr val="002060"/>
                </a:solidFill>
              </a:rPr>
              <a:t>Par </a:t>
            </a:r>
            <a:r>
              <a:rPr lang="lv-LV" sz="4000" b="1" dirty="0">
                <a:solidFill>
                  <a:schemeClr val="accent5">
                    <a:lumMod val="50000"/>
                  </a:schemeClr>
                </a:solidFill>
              </a:rPr>
              <a:t>6,56%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sz="2000" dirty="0">
                <a:solidFill>
                  <a:srgbClr val="002060"/>
                </a:solidFill>
              </a:rPr>
              <a:t>samazinājies dokumentu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vienību skaits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F360D5-61A1-1AFE-8C5F-863D415BA115}"/>
              </a:ext>
            </a:extLst>
          </p:cNvPr>
          <p:cNvSpPr txBox="1"/>
          <p:nvPr/>
        </p:nvSpPr>
        <p:spPr>
          <a:xfrm>
            <a:off x="553819" y="4907416"/>
            <a:ext cx="4581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solidFill>
                  <a:srgbClr val="002060"/>
                </a:solidFill>
              </a:rPr>
              <a:t>VPVKAC sniegtie pakalpojumi</a:t>
            </a:r>
            <a:endParaRPr lang="lv-LV" sz="20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A6962-5C48-0992-99A9-E37A0EDAA4C5}"/>
              </a:ext>
            </a:extLst>
          </p:cNvPr>
          <p:cNvSpPr txBox="1"/>
          <p:nvPr/>
        </p:nvSpPr>
        <p:spPr>
          <a:xfrm>
            <a:off x="568614" y="5404907"/>
            <a:ext cx="6107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3223 </a:t>
            </a:r>
            <a:r>
              <a:rPr lang="lv-LV" dirty="0">
                <a:solidFill>
                  <a:srgbClr val="002060"/>
                </a:solidFill>
              </a:rPr>
              <a:t>pagastos </a:t>
            </a:r>
            <a:r>
              <a:rPr lang="lv-LV" sz="4000" b="1" dirty="0">
                <a:solidFill>
                  <a:srgbClr val="002060"/>
                </a:solidFill>
              </a:rPr>
              <a:t>2604</a:t>
            </a:r>
            <a:r>
              <a:rPr lang="lv-LV" dirty="0">
                <a:solidFill>
                  <a:srgbClr val="002060"/>
                </a:solidFill>
              </a:rPr>
              <a:t> Alūksnē</a:t>
            </a:r>
          </a:p>
        </p:txBody>
      </p:sp>
      <p:pic>
        <p:nvPicPr>
          <p:cNvPr id="16" name="Attēls 15">
            <a:extLst>
              <a:ext uri="{FF2B5EF4-FFF2-40B4-BE49-F238E27FC236}">
                <a16:creationId xmlns:a16="http://schemas.microsoft.com/office/drawing/2014/main" id="{745DD20D-4A6A-AE40-C2DB-B937E40B4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41" y="1156640"/>
            <a:ext cx="6472746" cy="4315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7AC15F-0C8E-6568-6C2D-531926B2A2F2}"/>
              </a:ext>
            </a:extLst>
          </p:cNvPr>
          <p:cNvSpPr txBox="1"/>
          <p:nvPr/>
        </p:nvSpPr>
        <p:spPr>
          <a:xfrm>
            <a:off x="553819" y="3068893"/>
            <a:ext cx="4713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chemeClr val="accent5">
                    <a:lumMod val="50000"/>
                  </a:schemeClr>
                </a:solidFill>
              </a:rPr>
              <a:t>1202</a:t>
            </a:r>
            <a:r>
              <a:rPr lang="lv-LV" sz="2000" dirty="0">
                <a:solidFill>
                  <a:srgbClr val="002060"/>
                </a:solidFill>
              </a:rPr>
              <a:t> rīkojumi, 2023.gadā – 1278 (- 76)</a:t>
            </a:r>
          </a:p>
        </p:txBody>
      </p:sp>
    </p:spTree>
    <p:extLst>
      <p:ext uri="{BB962C8B-B14F-4D97-AF65-F5344CB8AC3E}">
        <p14:creationId xmlns:p14="http://schemas.microsoft.com/office/powerpoint/2010/main" val="15562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599400" y="133953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Attīstība un pasākumi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EDF9E-6D4C-0615-C385-928286516216}"/>
              </a:ext>
            </a:extLst>
          </p:cNvPr>
          <p:cNvSpPr txBox="1"/>
          <p:nvPr/>
        </p:nvSpPr>
        <p:spPr>
          <a:xfrm>
            <a:off x="570537" y="595271"/>
            <a:ext cx="5847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rgbClr val="002060"/>
                </a:solidFill>
              </a:rPr>
              <a:t>Īstenojot novada attīstības programmā noteikto,</a:t>
            </a:r>
          </a:p>
          <a:p>
            <a:r>
              <a:rPr lang="lv-LV" sz="4000" b="1" dirty="0">
                <a:solidFill>
                  <a:srgbClr val="002060"/>
                </a:solidFill>
              </a:rPr>
              <a:t>3 </a:t>
            </a:r>
            <a:r>
              <a:rPr lang="lv-LV" sz="2000" dirty="0">
                <a:solidFill>
                  <a:srgbClr val="002060"/>
                </a:solidFill>
              </a:rPr>
              <a:t>gadu laikā </a:t>
            </a:r>
            <a:r>
              <a:rPr lang="lv-LV" sz="2000" b="1" dirty="0">
                <a:solidFill>
                  <a:srgbClr val="002060"/>
                </a:solidFill>
              </a:rPr>
              <a:t>realizētas </a:t>
            </a:r>
            <a:r>
              <a:rPr lang="lv-LV" sz="4000" b="1" dirty="0">
                <a:solidFill>
                  <a:srgbClr val="002060"/>
                </a:solidFill>
              </a:rPr>
              <a:t>34%</a:t>
            </a:r>
            <a:r>
              <a:rPr lang="lv-LV" sz="2000" b="1" dirty="0">
                <a:solidFill>
                  <a:srgbClr val="002060"/>
                </a:solidFill>
              </a:rPr>
              <a:t> aktivitātes</a:t>
            </a:r>
          </a:p>
          <a:p>
            <a:r>
              <a:rPr lang="lv-LV" sz="4000" b="1" dirty="0">
                <a:solidFill>
                  <a:srgbClr val="002060"/>
                </a:solidFill>
              </a:rPr>
              <a:t>15%</a:t>
            </a:r>
            <a:r>
              <a:rPr lang="lv-LV" sz="2000" b="1" dirty="0">
                <a:solidFill>
                  <a:srgbClr val="002060"/>
                </a:solidFill>
              </a:rPr>
              <a:t> aktivitātes tiek realizētas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D9FBB-676C-09D8-A618-0115C48625C2}"/>
              </a:ext>
            </a:extLst>
          </p:cNvPr>
          <p:cNvSpPr txBox="1"/>
          <p:nvPr/>
        </p:nvSpPr>
        <p:spPr>
          <a:xfrm>
            <a:off x="1090301" y="2226487"/>
            <a:ext cx="332123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400" b="1" dirty="0">
                <a:solidFill>
                  <a:srgbClr val="002060"/>
                </a:solidFill>
              </a:rPr>
              <a:t>Vēsturiskais korpuss</a:t>
            </a:r>
          </a:p>
          <a:p>
            <a:endParaRPr lang="lv-LV" sz="2400" b="1" dirty="0">
              <a:solidFill>
                <a:srgbClr val="002060"/>
              </a:solidFill>
            </a:endParaRPr>
          </a:p>
          <a:p>
            <a:r>
              <a:rPr lang="lv-LV" sz="2400" b="1" dirty="0">
                <a:solidFill>
                  <a:srgbClr val="002060"/>
                </a:solidFill>
              </a:rPr>
              <a:t>Publiskā </a:t>
            </a:r>
            <a:r>
              <a:rPr lang="lv-LV" sz="2400" b="1" dirty="0" err="1">
                <a:solidFill>
                  <a:srgbClr val="002060"/>
                </a:solidFill>
              </a:rPr>
              <a:t>ārtelpa</a:t>
            </a:r>
            <a:endParaRPr lang="lv-LV" sz="2400" b="1" dirty="0">
              <a:solidFill>
                <a:srgbClr val="002060"/>
              </a:solidFill>
            </a:endParaRPr>
          </a:p>
          <a:p>
            <a:endParaRPr lang="lv-LV" sz="2400" b="1" dirty="0">
              <a:solidFill>
                <a:srgbClr val="002060"/>
              </a:solidFill>
            </a:endParaRPr>
          </a:p>
          <a:p>
            <a:r>
              <a:rPr lang="lv-LV" sz="2400" b="1" dirty="0" err="1">
                <a:solidFill>
                  <a:srgbClr val="002060"/>
                </a:solidFill>
              </a:rPr>
              <a:t>Elektroautobusi</a:t>
            </a:r>
            <a:endParaRPr lang="lv-LV" sz="2400" b="1" dirty="0">
              <a:solidFill>
                <a:srgbClr val="002060"/>
              </a:solidFill>
            </a:endParaRPr>
          </a:p>
          <a:p>
            <a:endParaRPr lang="lv-LV" sz="2400" b="1" dirty="0">
              <a:solidFill>
                <a:srgbClr val="002060"/>
              </a:solidFill>
            </a:endParaRPr>
          </a:p>
          <a:p>
            <a:r>
              <a:rPr lang="lv-LV" sz="2400" b="1" dirty="0">
                <a:solidFill>
                  <a:srgbClr val="002060"/>
                </a:solidFill>
              </a:rPr>
              <a:t>Mācību vide</a:t>
            </a:r>
          </a:p>
          <a:p>
            <a:endParaRPr lang="lv-LV" sz="2400" b="1" dirty="0">
              <a:solidFill>
                <a:srgbClr val="002060"/>
              </a:solidFill>
            </a:endParaRPr>
          </a:p>
          <a:p>
            <a:r>
              <a:rPr lang="lv-LV" sz="2400" b="1" dirty="0">
                <a:solidFill>
                  <a:srgbClr val="002060"/>
                </a:solidFill>
              </a:rPr>
              <a:t>Aktivitātes un pasākumi </a:t>
            </a:r>
          </a:p>
          <a:p>
            <a:endParaRPr lang="lv-LV" sz="2800" b="1" dirty="0">
              <a:solidFill>
                <a:srgbClr val="002060"/>
              </a:solidFill>
            </a:endParaRP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7E37F220-AA02-490C-C9C2-1FA8F9916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56" y="1632409"/>
            <a:ext cx="6676844" cy="46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E5FAC-3324-6A11-9AA3-E02B410CF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3BC898C-2C94-4FDE-D748-E02048A4E45A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12E877C3-0246-4FF2-59C1-98CC34369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70AF1818-D562-9DAD-F0A3-357FE5E2864A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B116A64-B276-48CC-4D9F-C98110EC6E7D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3F8313C2-50CD-5DA6-8CC8-B28A5F9FBE28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DE00DE-282F-ED75-6A84-5BD335E0C125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C53B2-8422-B61E-9765-6FEA4BA0A1B0}"/>
              </a:ext>
            </a:extLst>
          </p:cNvPr>
          <p:cNvSpPr txBox="1"/>
          <p:nvPr/>
        </p:nvSpPr>
        <p:spPr>
          <a:xfrm>
            <a:off x="717568" y="13010"/>
            <a:ext cx="3397661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Atbalsts Ukrainai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Atbalsts biedrībām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Tehniskais aprīkojums kultūrai</a:t>
            </a:r>
          </a:p>
          <a:p>
            <a:endParaRPr lang="lv-LV" sz="16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Inventārs sportam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Audžuģimeņu kustība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Dienas centrs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Ceļu posmu sakārtošana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Energoefektīvs apgaismojums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Rotaļu laukums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Nojumes pieturvietās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Ēku sakārtošana</a:t>
            </a:r>
            <a:endParaRPr lang="lv-LV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A079F-4387-576C-76F0-86B5AA852D23}"/>
              </a:ext>
            </a:extLst>
          </p:cNvPr>
          <p:cNvSpPr txBox="1"/>
          <p:nvPr/>
        </p:nvSpPr>
        <p:spPr>
          <a:xfrm>
            <a:off x="674286" y="4387006"/>
            <a:ext cx="1847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sz="2000" dirty="0">
              <a:solidFill>
                <a:srgbClr val="002060"/>
              </a:solidFill>
            </a:endParaRPr>
          </a:p>
          <a:p>
            <a:endParaRPr lang="lv-LV" sz="2000" dirty="0">
              <a:solidFill>
                <a:srgbClr val="002060"/>
              </a:solidFill>
            </a:endParaRPr>
          </a:p>
          <a:p>
            <a:endParaRPr lang="lv-LV" sz="2800" dirty="0">
              <a:solidFill>
                <a:srgbClr val="002060"/>
              </a:solidFill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08BFF34D-307E-8242-2D95-2530162293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8"/>
          <a:stretch/>
        </p:blipFill>
        <p:spPr>
          <a:xfrm>
            <a:off x="4910711" y="605483"/>
            <a:ext cx="6607003" cy="52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BE141-3FAB-A873-3FA9-6293E9A5F755}"/>
              </a:ext>
            </a:extLst>
          </p:cNvPr>
          <p:cNvSpPr txBox="1"/>
          <p:nvPr/>
        </p:nvSpPr>
        <p:spPr>
          <a:xfrm>
            <a:off x="599870" y="356768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sz="2000" dirty="0">
              <a:solidFill>
                <a:srgbClr val="002060"/>
              </a:solidFill>
            </a:endParaRPr>
          </a:p>
          <a:p>
            <a:endParaRPr lang="lv-LV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A01F0-955C-D7D0-B961-548E43CA3EC8}"/>
              </a:ext>
            </a:extLst>
          </p:cNvPr>
          <p:cNvSpPr txBox="1"/>
          <p:nvPr/>
        </p:nvSpPr>
        <p:spPr>
          <a:xfrm>
            <a:off x="619731" y="308113"/>
            <a:ext cx="4190699" cy="7355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Ezera piekrastes attīstība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Kapsētu labiekārtošana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Muižas parka tiltiņi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Infrastruktūra uzņēmējdarbībai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Kultūrkapitāla fonda projekti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Zivju fonda projekti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000" b="1" dirty="0">
                <a:solidFill>
                  <a:srgbClr val="002060"/>
                </a:solidFill>
              </a:rPr>
              <a:t>Autoparka atjaunošana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r>
              <a:rPr lang="lv-LV" sz="2400" b="1" dirty="0">
                <a:solidFill>
                  <a:srgbClr val="002060"/>
                </a:solidFill>
              </a:rPr>
              <a:t>Alūksne – Ape</a:t>
            </a:r>
          </a:p>
          <a:p>
            <a:endParaRPr lang="lv-LV" sz="2400" b="1" dirty="0">
              <a:solidFill>
                <a:srgbClr val="002060"/>
              </a:solidFill>
            </a:endParaRPr>
          </a:p>
          <a:p>
            <a:r>
              <a:rPr lang="lv-LV" sz="2400" b="1" dirty="0">
                <a:solidFill>
                  <a:srgbClr val="002060"/>
                </a:solidFill>
              </a:rPr>
              <a:t>Katastrofu pārvaldīšanas centrs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CEF8676D-FE61-3F0C-8C0B-E727C837B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76" y="1199074"/>
            <a:ext cx="7437881" cy="41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BE141-3FAB-A873-3FA9-6293E9A5F755}"/>
              </a:ext>
            </a:extLst>
          </p:cNvPr>
          <p:cNvSpPr txBox="1"/>
          <p:nvPr/>
        </p:nvSpPr>
        <p:spPr>
          <a:xfrm>
            <a:off x="808254" y="874631"/>
            <a:ext cx="477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600" b="1" dirty="0">
                <a:solidFill>
                  <a:srgbClr val="002060"/>
                </a:solidFill>
              </a:rPr>
              <a:t>Kopienu svētki pagastos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01816C-FF08-6454-5945-1A28DA97A334}"/>
              </a:ext>
            </a:extLst>
          </p:cNvPr>
          <p:cNvSpPr txBox="1"/>
          <p:nvPr/>
        </p:nvSpPr>
        <p:spPr>
          <a:xfrm>
            <a:off x="7008103" y="4942753"/>
            <a:ext cx="4402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Iedzīvotāju padome</a:t>
            </a:r>
            <a:endParaRPr lang="lv-LV" sz="4000" dirty="0">
              <a:solidFill>
                <a:srgbClr val="002060"/>
              </a:solidFill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E3F83ED0-944C-FF24-176F-70339AD77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2" y="1925740"/>
            <a:ext cx="5860298" cy="3906865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E2268096-4432-3C31-D6FA-AB800CE6E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85" y="692296"/>
            <a:ext cx="5719313" cy="38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A1C12-AFCD-8AE5-28D3-F6833D529BFD}"/>
              </a:ext>
            </a:extLst>
          </p:cNvPr>
          <p:cNvSpPr txBox="1"/>
          <p:nvPr/>
        </p:nvSpPr>
        <p:spPr>
          <a:xfrm>
            <a:off x="552618" y="210890"/>
            <a:ext cx="2012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2025. gada mērķi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13FEC-F50C-071C-79BC-463D4B78BF16}"/>
              </a:ext>
            </a:extLst>
          </p:cNvPr>
          <p:cNvSpPr txBox="1"/>
          <p:nvPr/>
        </p:nvSpPr>
        <p:spPr>
          <a:xfrm>
            <a:off x="299120" y="953244"/>
            <a:ext cx="378472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Sabalansēts budžets</a:t>
            </a:r>
          </a:p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Attīstības mērķi</a:t>
            </a:r>
          </a:p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Teritorijas plānojums</a:t>
            </a:r>
          </a:p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Civilā aizsardzība</a:t>
            </a:r>
          </a:p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Iedzīvotāju līdzdalība</a:t>
            </a:r>
          </a:p>
          <a:p>
            <a:endParaRPr lang="lv-LV" sz="2800" b="1" dirty="0">
              <a:solidFill>
                <a:srgbClr val="002060"/>
              </a:solidFill>
            </a:endParaRPr>
          </a:p>
          <a:p>
            <a:endParaRPr lang="lv-LV" sz="2800" b="1" dirty="0">
              <a:solidFill>
                <a:srgbClr val="002060"/>
              </a:solidFill>
            </a:endParaRPr>
          </a:p>
          <a:p>
            <a:endParaRPr lang="lv-LV" sz="2800" b="1" dirty="0">
              <a:solidFill>
                <a:srgbClr val="002060"/>
              </a:solidFill>
            </a:endParaRPr>
          </a:p>
          <a:p>
            <a:endParaRPr lang="lv-LV" sz="2800" b="1" dirty="0">
              <a:solidFill>
                <a:srgbClr val="002060"/>
              </a:solidFill>
            </a:endParaRPr>
          </a:p>
          <a:p>
            <a:r>
              <a:rPr lang="lv-LV" sz="28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AFA53CEB-5C29-BAC8-9C10-31DD49C0B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05" y="728932"/>
            <a:ext cx="7200180" cy="54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" y="3769329"/>
            <a:ext cx="4876810" cy="3438151"/>
          </a:xfrm>
          <a:prstGeom prst="rect">
            <a:avLst/>
          </a:prstGeom>
        </p:spPr>
      </p:pic>
      <p:cxnSp>
        <p:nvCxnSpPr>
          <p:cNvPr id="9" name="Taisns savienotājs 8"/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/>
          <p:cNvCxnSpPr/>
          <p:nvPr/>
        </p:nvCxnSpPr>
        <p:spPr>
          <a:xfrm flipH="1" flipV="1">
            <a:off x="-6270" y="-1063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/>
          <p:cNvGrpSpPr/>
          <p:nvPr/>
        </p:nvGrpSpPr>
        <p:grpSpPr>
          <a:xfrm flipH="1">
            <a:off x="11895097" y="-1"/>
            <a:ext cx="276035" cy="6858001"/>
            <a:chOff x="175485" y="152400"/>
            <a:chExt cx="276035" cy="6858001"/>
          </a:xfrm>
        </p:grpSpPr>
        <p:cxnSp>
          <p:nvCxnSpPr>
            <p:cNvPr id="13" name="Taisns savienotājs 12"/>
            <p:cNvCxnSpPr/>
            <p:nvPr/>
          </p:nvCxnSpPr>
          <p:spPr>
            <a:xfrm flipH="1" flipV="1">
              <a:off x="175485" y="152400"/>
              <a:ext cx="276035" cy="6858001"/>
            </a:xfrm>
            <a:prstGeom prst="line">
              <a:avLst/>
            </a:prstGeom>
            <a:ln w="25400">
              <a:solidFill>
                <a:srgbClr val="62C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/>
            <p:cNvCxnSpPr/>
            <p:nvPr/>
          </p:nvCxnSpPr>
          <p:spPr>
            <a:xfrm flipV="1">
              <a:off x="175485" y="152400"/>
              <a:ext cx="1218" cy="6858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8AD6F8-1B39-8662-94A3-45BE5FE6B165}"/>
              </a:ext>
            </a:extLst>
          </p:cNvPr>
          <p:cNvSpPr txBox="1"/>
          <p:nvPr/>
        </p:nvSpPr>
        <p:spPr>
          <a:xfrm>
            <a:off x="432778" y="1510018"/>
            <a:ext cx="434413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600" b="1" dirty="0">
                <a:solidFill>
                  <a:srgbClr val="002060"/>
                </a:solidFill>
              </a:rPr>
              <a:t>Visdrošākais kompass</a:t>
            </a:r>
          </a:p>
          <a:p>
            <a:pPr algn="ctr"/>
            <a:r>
              <a:rPr lang="lv-LV" sz="3600" b="1" dirty="0">
                <a:solidFill>
                  <a:srgbClr val="002060"/>
                </a:solidFill>
              </a:rPr>
              <a:t>dzīves ceļā </a:t>
            </a:r>
          </a:p>
          <a:p>
            <a:pPr algn="ctr"/>
            <a:r>
              <a:rPr lang="lv-LV" sz="3600" b="1" dirty="0">
                <a:solidFill>
                  <a:srgbClr val="002060"/>
                </a:solidFill>
              </a:rPr>
              <a:t>ir mērķis.</a:t>
            </a:r>
          </a:p>
          <a:p>
            <a:pPr algn="ctr"/>
            <a:r>
              <a:rPr lang="lv-LV" sz="2800" dirty="0">
                <a:solidFill>
                  <a:srgbClr val="002060"/>
                </a:solidFill>
              </a:rPr>
              <a:t>                            (B. </a:t>
            </a:r>
            <a:r>
              <a:rPr lang="lv-LV" sz="2800" dirty="0" err="1">
                <a:solidFill>
                  <a:srgbClr val="002060"/>
                </a:solidFill>
              </a:rPr>
              <a:t>Krutjē</a:t>
            </a:r>
            <a:r>
              <a:rPr lang="lv-LV" sz="2800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F7AD3145-00F7-07E7-F9C2-B0B8D577E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16" y="871268"/>
            <a:ext cx="6982306" cy="481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2FC17-B2D2-6A1B-22E9-4BCDCAE04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B14538D2-A6F5-BE51-20D5-C2DDA67EB284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1CC65C8E-8F02-1ED8-BE2E-9DDE4244E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C0555FD0-4BAF-7BC0-F1D5-168665828E11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B6883D-98BB-4CA1-3FB7-7DACC4158882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56969BAA-54C3-A8A0-F715-A9E27F059E1A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ttēls 2">
            <a:extLst>
              <a:ext uri="{FF2B5EF4-FFF2-40B4-BE49-F238E27FC236}">
                <a16:creationId xmlns:a16="http://schemas.microsoft.com/office/drawing/2014/main" id="{06631F89-8E46-F855-EC9D-933F9CA9E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07" y="1038026"/>
            <a:ext cx="7832785" cy="52167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116950-DE16-E18C-ECFE-D6F8BCACE87E}"/>
              </a:ext>
            </a:extLst>
          </p:cNvPr>
          <p:cNvSpPr txBox="1"/>
          <p:nvPr/>
        </p:nvSpPr>
        <p:spPr>
          <a:xfrm>
            <a:off x="1734356" y="182589"/>
            <a:ext cx="8838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Valsts prezidenta Edgara Rinkeviča vizīte </a:t>
            </a:r>
            <a:endParaRPr lang="lv-LV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0A5673-6B7A-FFCB-C404-F2408A85E801}"/>
              </a:ext>
            </a:extLst>
          </p:cNvPr>
          <p:cNvSpPr txBox="1"/>
          <p:nvPr/>
        </p:nvSpPr>
        <p:spPr>
          <a:xfrm>
            <a:off x="385662" y="152275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budžets un aktīvi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DCBF0-1DB0-151E-450E-8302ED1706E6}"/>
              </a:ext>
            </a:extLst>
          </p:cNvPr>
          <p:cNvSpPr txBox="1"/>
          <p:nvPr/>
        </p:nvSpPr>
        <p:spPr>
          <a:xfrm>
            <a:off x="476783" y="679367"/>
            <a:ext cx="3745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27,5</a:t>
            </a:r>
            <a:r>
              <a:rPr lang="lv-LV" sz="4000" dirty="0">
                <a:solidFill>
                  <a:srgbClr val="002060"/>
                </a:solidFill>
              </a:rPr>
              <a:t> miljoni eiro</a:t>
            </a:r>
          </a:p>
          <a:p>
            <a:r>
              <a:rPr lang="lv-LV" sz="1400" dirty="0">
                <a:solidFill>
                  <a:srgbClr val="002060"/>
                </a:solidFill>
              </a:rPr>
              <a:t>Alūksnes novada domes gada budžets</a:t>
            </a:r>
          </a:p>
          <a:p>
            <a:r>
              <a:rPr lang="lv-LV" b="1" dirty="0">
                <a:solidFill>
                  <a:srgbClr val="002060"/>
                </a:solidFill>
              </a:rPr>
              <a:t>25,7</a:t>
            </a:r>
            <a:r>
              <a:rPr lang="lv-LV" dirty="0">
                <a:solidFill>
                  <a:srgbClr val="002060"/>
                </a:solidFill>
              </a:rPr>
              <a:t> miljoni eiro 2024.gada izdevumi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7340A-E7BB-981C-2A89-8539FD951B23}"/>
              </a:ext>
            </a:extLst>
          </p:cNvPr>
          <p:cNvSpPr txBox="1"/>
          <p:nvPr/>
        </p:nvSpPr>
        <p:spPr>
          <a:xfrm>
            <a:off x="459106" y="2871706"/>
            <a:ext cx="3174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68 </a:t>
            </a:r>
            <a:r>
              <a:rPr lang="lv-LV" sz="4000" dirty="0">
                <a:solidFill>
                  <a:srgbClr val="002060"/>
                </a:solidFill>
              </a:rPr>
              <a:t>miljoni eiro</a:t>
            </a:r>
          </a:p>
          <a:p>
            <a:r>
              <a:rPr lang="lv-LV" sz="1400" dirty="0">
                <a:solidFill>
                  <a:srgbClr val="002060"/>
                </a:solidFill>
              </a:rPr>
              <a:t>Alūksnes novada domes īpašumu vērtība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F1233-36E0-E2BA-B868-828B5F9C293E}"/>
              </a:ext>
            </a:extLst>
          </p:cNvPr>
          <p:cNvSpPr txBox="1"/>
          <p:nvPr/>
        </p:nvSpPr>
        <p:spPr>
          <a:xfrm>
            <a:off x="511859" y="3967503"/>
            <a:ext cx="3566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91,5</a:t>
            </a:r>
            <a:r>
              <a:rPr lang="lv-LV" sz="4000" dirty="0">
                <a:solidFill>
                  <a:srgbClr val="002060"/>
                </a:solidFill>
              </a:rPr>
              <a:t> miljoni eiro</a:t>
            </a:r>
          </a:p>
          <a:p>
            <a:r>
              <a:rPr lang="lv-LV" sz="1400" dirty="0">
                <a:solidFill>
                  <a:srgbClr val="002060"/>
                </a:solidFill>
              </a:rPr>
              <a:t>Alūksnes novada domes kopējā aktīvu vērtība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5C770-18A3-6C56-4063-A9A17A93D0B2}"/>
              </a:ext>
            </a:extLst>
          </p:cNvPr>
          <p:cNvSpPr txBox="1"/>
          <p:nvPr/>
        </p:nvSpPr>
        <p:spPr>
          <a:xfrm>
            <a:off x="447870" y="1853855"/>
            <a:ext cx="3967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13,4 </a:t>
            </a:r>
            <a:r>
              <a:rPr lang="lv-LV" sz="4000" dirty="0">
                <a:solidFill>
                  <a:srgbClr val="002060"/>
                </a:solidFill>
              </a:rPr>
              <a:t>miljoni eiro</a:t>
            </a:r>
          </a:p>
          <a:p>
            <a:r>
              <a:rPr lang="lv-LV" sz="1400" dirty="0">
                <a:solidFill>
                  <a:srgbClr val="002060"/>
                </a:solidFill>
              </a:rPr>
              <a:t>Alūksnes novada domes nodokļu un pašu ieņēmumi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FE23D6-D125-BAF3-E478-4240F9AFA5DC}"/>
              </a:ext>
            </a:extLst>
          </p:cNvPr>
          <p:cNvSpPr txBox="1"/>
          <p:nvPr/>
        </p:nvSpPr>
        <p:spPr>
          <a:xfrm>
            <a:off x="467691" y="5004089"/>
            <a:ext cx="3566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34,4</a:t>
            </a:r>
            <a:r>
              <a:rPr lang="lv-LV" sz="4000" dirty="0">
                <a:solidFill>
                  <a:srgbClr val="002060"/>
                </a:solidFill>
              </a:rPr>
              <a:t> miljoni eiro</a:t>
            </a:r>
          </a:p>
          <a:p>
            <a:r>
              <a:rPr lang="lv-LV" sz="1400" dirty="0">
                <a:solidFill>
                  <a:srgbClr val="002060"/>
                </a:solidFill>
              </a:rPr>
              <a:t>Alūksnes novada domes saistības </a:t>
            </a:r>
          </a:p>
          <a:p>
            <a:r>
              <a:rPr lang="lv-LV" b="1" dirty="0">
                <a:solidFill>
                  <a:srgbClr val="002060"/>
                </a:solidFill>
              </a:rPr>
              <a:t>17,07%</a:t>
            </a:r>
            <a:r>
              <a:rPr lang="lv-LV" dirty="0">
                <a:solidFill>
                  <a:srgbClr val="002060"/>
                </a:solidFill>
              </a:rPr>
              <a:t> 31.12.2024.</a:t>
            </a:r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B047093C-638D-0A66-E7E3-473F4C26A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10" y="679367"/>
            <a:ext cx="7223184" cy="54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Demogrāfiskā situācija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24BE9-70B1-034E-9D08-DF89C6F51A72}"/>
              </a:ext>
            </a:extLst>
          </p:cNvPr>
          <p:cNvSpPr txBox="1"/>
          <p:nvPr/>
        </p:nvSpPr>
        <p:spPr>
          <a:xfrm>
            <a:off x="711667" y="724799"/>
            <a:ext cx="29117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84</a:t>
            </a:r>
            <a:r>
              <a:rPr lang="lv-LV" sz="4000" dirty="0">
                <a:solidFill>
                  <a:srgbClr val="002060"/>
                </a:solidFill>
              </a:rPr>
              <a:t> dzimušie</a:t>
            </a:r>
          </a:p>
          <a:p>
            <a:r>
              <a:rPr lang="lv-LV" dirty="0">
                <a:solidFill>
                  <a:srgbClr val="002060"/>
                </a:solidFill>
              </a:rPr>
              <a:t>38 zēni, 46 meitenes</a:t>
            </a:r>
          </a:p>
          <a:p>
            <a:r>
              <a:rPr lang="lv-LV" dirty="0">
                <a:solidFill>
                  <a:srgbClr val="002060"/>
                </a:solidFill>
              </a:rPr>
              <a:t>2023.gadā 88 dzimušie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2772519" y="2111603"/>
            <a:ext cx="24030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74</a:t>
            </a:r>
            <a:r>
              <a:rPr lang="lv-LV" sz="4000" dirty="0">
                <a:solidFill>
                  <a:srgbClr val="002060"/>
                </a:solidFill>
              </a:rPr>
              <a:t> laulības</a:t>
            </a:r>
          </a:p>
          <a:p>
            <a:r>
              <a:rPr lang="lv-LV" dirty="0">
                <a:solidFill>
                  <a:srgbClr val="002060"/>
                </a:solidFill>
              </a:rPr>
              <a:t>2023.gadā 56 laulības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AF1016-A425-4EC1-F6D2-E8FDA52E1C1E}"/>
              </a:ext>
            </a:extLst>
          </p:cNvPr>
          <p:cNvSpPr txBox="1"/>
          <p:nvPr/>
        </p:nvSpPr>
        <p:spPr>
          <a:xfrm>
            <a:off x="711667" y="3170358"/>
            <a:ext cx="32623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261</a:t>
            </a:r>
            <a:r>
              <a:rPr lang="lv-LV" sz="4000" dirty="0">
                <a:solidFill>
                  <a:srgbClr val="002060"/>
                </a:solidFill>
              </a:rPr>
              <a:t> </a:t>
            </a:r>
            <a:r>
              <a:rPr lang="lv-LV" sz="2400" dirty="0">
                <a:solidFill>
                  <a:srgbClr val="002060"/>
                </a:solidFill>
              </a:rPr>
              <a:t>mūžībā aizgājušie</a:t>
            </a:r>
          </a:p>
          <a:p>
            <a:r>
              <a:rPr lang="lv-LV" dirty="0">
                <a:solidFill>
                  <a:srgbClr val="002060"/>
                </a:solidFill>
              </a:rPr>
              <a:t>2023.gadā 229 mūžībā aizgājušie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220434-9673-0453-E7F8-2EA4E1B109A6}"/>
              </a:ext>
            </a:extLst>
          </p:cNvPr>
          <p:cNvSpPr txBox="1"/>
          <p:nvPr/>
        </p:nvSpPr>
        <p:spPr>
          <a:xfrm>
            <a:off x="2135390" y="4462943"/>
            <a:ext cx="39682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lv-LV" sz="4000" b="1" dirty="0">
                <a:solidFill>
                  <a:srgbClr val="002060"/>
                </a:solidFill>
              </a:rPr>
              <a:t>337</a:t>
            </a:r>
            <a:r>
              <a:rPr lang="lv-LV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sz="4000" dirty="0">
                <a:solidFill>
                  <a:schemeClr val="accent5">
                    <a:lumMod val="50000"/>
                  </a:schemeClr>
                </a:solidFill>
              </a:rPr>
              <a:t>iedzīvotāji</a:t>
            </a:r>
          </a:p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2024.gada 1.janvāris – 14 215 iedzīvotāji</a:t>
            </a:r>
          </a:p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2025.gada 1.janvāris – 13 878 iedzīvotāji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2D93B45F-C127-9563-1292-C68962106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6" y="587679"/>
            <a:ext cx="5947744" cy="42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Uzņēmumi</a:t>
            </a: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228890"/>
              </p:ext>
            </p:extLst>
          </p:nvPr>
        </p:nvGraphicFramePr>
        <p:xfrm>
          <a:off x="558048" y="587679"/>
          <a:ext cx="6000750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FB97C7B-1571-C9C3-D4B0-86D4E9F30D59}"/>
              </a:ext>
            </a:extLst>
          </p:cNvPr>
          <p:cNvSpPr txBox="1"/>
          <p:nvPr/>
        </p:nvSpPr>
        <p:spPr>
          <a:xfrm>
            <a:off x="711623" y="4446872"/>
            <a:ext cx="5178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>
                <a:solidFill>
                  <a:srgbClr val="002060"/>
                </a:solidFill>
              </a:rPr>
              <a:t>Alūksnes novadā reģistrēti </a:t>
            </a:r>
            <a:r>
              <a:rPr lang="lv-LV" sz="4000" b="1" dirty="0">
                <a:solidFill>
                  <a:srgbClr val="002060"/>
                </a:solidFill>
              </a:rPr>
              <a:t>1488</a:t>
            </a:r>
            <a:r>
              <a:rPr lang="lv-LV" sz="2000" dirty="0">
                <a:solidFill>
                  <a:srgbClr val="002060"/>
                </a:solidFill>
              </a:rPr>
              <a:t> uzņēmumi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792737"/>
              </p:ext>
            </p:extLst>
          </p:nvPr>
        </p:nvGraphicFramePr>
        <p:xfrm>
          <a:off x="6127749" y="529963"/>
          <a:ext cx="6064251" cy="576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67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Bezdarbs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47487"/>
              </p:ext>
            </p:extLst>
          </p:nvPr>
        </p:nvGraphicFramePr>
        <p:xfrm>
          <a:off x="950770" y="3368727"/>
          <a:ext cx="45720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757753"/>
              </p:ext>
            </p:extLst>
          </p:nvPr>
        </p:nvGraphicFramePr>
        <p:xfrm>
          <a:off x="545432" y="187568"/>
          <a:ext cx="78877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Attēls 3">
            <a:extLst>
              <a:ext uri="{FF2B5EF4-FFF2-40B4-BE49-F238E27FC236}">
                <a16:creationId xmlns:a16="http://schemas.microsoft.com/office/drawing/2014/main" id="{1664C3FB-0FF1-CB57-C622-0ADA8D425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52" y="2944701"/>
            <a:ext cx="5370663" cy="3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pašvaldība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24BE9-70B1-034E-9D08-DF89C6F51A72}"/>
              </a:ext>
            </a:extLst>
          </p:cNvPr>
          <p:cNvSpPr txBox="1"/>
          <p:nvPr/>
        </p:nvSpPr>
        <p:spPr>
          <a:xfrm>
            <a:off x="711623" y="826099"/>
            <a:ext cx="389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chemeClr val="accent5">
                    <a:lumMod val="50000"/>
                  </a:schemeClr>
                </a:solidFill>
              </a:rPr>
              <a:t>26 </a:t>
            </a:r>
            <a:r>
              <a:rPr lang="lv-LV" sz="4000" dirty="0">
                <a:solidFill>
                  <a:schemeClr val="accent5">
                    <a:lumMod val="50000"/>
                  </a:schemeClr>
                </a:solidFill>
              </a:rPr>
              <a:t>iestādes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40701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chemeClr val="accent5">
                    <a:lumMod val="50000"/>
                  </a:schemeClr>
                </a:solidFill>
              </a:rPr>
              <a:t>539 </a:t>
            </a:r>
            <a:r>
              <a:rPr lang="lv-LV" sz="4000" dirty="0">
                <a:solidFill>
                  <a:schemeClr val="accent5">
                    <a:lumMod val="50000"/>
                  </a:schemeClr>
                </a:solidFill>
              </a:rPr>
              <a:t>darbinieki</a:t>
            </a:r>
          </a:p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2023.gada 31.decembrī – 549 darbinieki </a:t>
            </a:r>
            <a:r>
              <a:rPr lang="lv-LV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AF1016-A425-4EC1-F6D2-E8FDA52E1C1E}"/>
              </a:ext>
            </a:extLst>
          </p:cNvPr>
          <p:cNvSpPr txBox="1"/>
          <p:nvPr/>
        </p:nvSpPr>
        <p:spPr>
          <a:xfrm>
            <a:off x="711623" y="2895447"/>
            <a:ext cx="40029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chemeClr val="accent5">
                    <a:lumMod val="50000"/>
                  </a:schemeClr>
                </a:solidFill>
              </a:rPr>
              <a:t>344</a:t>
            </a:r>
            <a:r>
              <a:rPr lang="lv-LV" sz="4000" dirty="0">
                <a:solidFill>
                  <a:schemeClr val="accent5">
                    <a:lumMod val="50000"/>
                  </a:schemeClr>
                </a:solidFill>
              </a:rPr>
              <a:t> pedagogi</a:t>
            </a:r>
          </a:p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2023.gada 31.decembrī – 330 pedagogi</a:t>
            </a:r>
            <a:r>
              <a:rPr lang="lv-LV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220434-9673-0453-E7F8-2EA4E1B109A6}"/>
              </a:ext>
            </a:extLst>
          </p:cNvPr>
          <p:cNvSpPr txBox="1"/>
          <p:nvPr/>
        </p:nvSpPr>
        <p:spPr>
          <a:xfrm>
            <a:off x="711623" y="3980638"/>
            <a:ext cx="52618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4 </a:t>
            </a:r>
            <a:r>
              <a:rPr lang="lv-LV" sz="4000" dirty="0">
                <a:solidFill>
                  <a:srgbClr val="002060"/>
                </a:solidFill>
              </a:rPr>
              <a:t>kapitālsabiedrības</a:t>
            </a:r>
          </a:p>
          <a:p>
            <a:r>
              <a:rPr lang="lv-LV" dirty="0">
                <a:solidFill>
                  <a:srgbClr val="002060"/>
                </a:solidFill>
              </a:rPr>
              <a:t>100% daļas – Alūksnes nami, Alūksnes enerģija, </a:t>
            </a:r>
          </a:p>
          <a:p>
            <a:r>
              <a:rPr lang="lv-LV" dirty="0">
                <a:solidFill>
                  <a:srgbClr val="002060"/>
                </a:solidFill>
              </a:rPr>
              <a:t>Rūpe; 81,91886% daļas – Alūksnes slimnīca</a:t>
            </a:r>
          </a:p>
          <a:p>
            <a:r>
              <a:rPr lang="lv-LV" sz="4000" b="1" dirty="0">
                <a:solidFill>
                  <a:srgbClr val="002060"/>
                </a:solidFill>
              </a:rPr>
              <a:t>3 </a:t>
            </a:r>
            <a:r>
              <a:rPr lang="lv-LV" sz="4000" dirty="0">
                <a:solidFill>
                  <a:srgbClr val="002060"/>
                </a:solidFill>
              </a:rPr>
              <a:t>kapitālsabiedrības</a:t>
            </a:r>
          </a:p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3,1312</a:t>
            </a:r>
            <a:r>
              <a:rPr lang="lv-LV" dirty="0">
                <a:solidFill>
                  <a:srgbClr val="002060"/>
                </a:solidFill>
              </a:rPr>
              <a:t>% daļas – ZAAO, 10,01618% daļas – poliklīnika, 4,54545% daļas – bānītis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7253E964-0127-8B7F-4F82-4A957DB04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r="2360"/>
          <a:stretch/>
        </p:blipFill>
        <p:spPr>
          <a:xfrm>
            <a:off x="5286314" y="1810419"/>
            <a:ext cx="6600837" cy="31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686330" y="124952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pašvaldības dome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24BE9-70B1-034E-9D08-DF89C6F51A72}"/>
              </a:ext>
            </a:extLst>
          </p:cNvPr>
          <p:cNvSpPr txBox="1"/>
          <p:nvPr/>
        </p:nvSpPr>
        <p:spPr>
          <a:xfrm>
            <a:off x="667661" y="568983"/>
            <a:ext cx="48238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13 </a:t>
            </a:r>
            <a:r>
              <a:rPr lang="lv-LV" sz="2000" dirty="0">
                <a:solidFill>
                  <a:srgbClr val="002060"/>
                </a:solidFill>
              </a:rPr>
              <a:t>Sociālās, izglītības un kultūras komitejas sēdes, 2023.gadā – 12 sēdes</a:t>
            </a:r>
          </a:p>
          <a:p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C6949-B6D4-64D2-055F-07C54BE03814}"/>
              </a:ext>
            </a:extLst>
          </p:cNvPr>
          <p:cNvSpPr txBox="1"/>
          <p:nvPr/>
        </p:nvSpPr>
        <p:spPr>
          <a:xfrm>
            <a:off x="685211" y="1655317"/>
            <a:ext cx="3625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12</a:t>
            </a:r>
            <a:r>
              <a:rPr lang="lv-LV" dirty="0">
                <a:solidFill>
                  <a:srgbClr val="002060"/>
                </a:solidFill>
              </a:rPr>
              <a:t> </a:t>
            </a:r>
            <a:r>
              <a:rPr lang="lv-LV" sz="2000" dirty="0">
                <a:solidFill>
                  <a:srgbClr val="002060"/>
                </a:solidFill>
              </a:rPr>
              <a:t>Attīstības komitejas sēdes, 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2023.gadā – 12 sēdes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34464-770E-5858-C427-D2B6B4592F2D}"/>
              </a:ext>
            </a:extLst>
          </p:cNvPr>
          <p:cNvSpPr txBox="1"/>
          <p:nvPr/>
        </p:nvSpPr>
        <p:spPr>
          <a:xfrm>
            <a:off x="667661" y="2687805"/>
            <a:ext cx="4371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14</a:t>
            </a:r>
            <a:r>
              <a:rPr lang="lv-LV" dirty="0">
                <a:solidFill>
                  <a:srgbClr val="002060"/>
                </a:solidFill>
              </a:rPr>
              <a:t> </a:t>
            </a:r>
            <a:r>
              <a:rPr lang="lv-LV" sz="2000" dirty="0">
                <a:solidFill>
                  <a:srgbClr val="002060"/>
                </a:solidFill>
              </a:rPr>
              <a:t>Finanšu komitejas sēdes, 2023.gadā – 14 sēdes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4C8DF-00F9-990F-633F-A6E5D4B297DB}"/>
              </a:ext>
            </a:extLst>
          </p:cNvPr>
          <p:cNvSpPr txBox="1"/>
          <p:nvPr/>
        </p:nvSpPr>
        <p:spPr>
          <a:xfrm>
            <a:off x="648319" y="3760325"/>
            <a:ext cx="53260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20</a:t>
            </a:r>
            <a:r>
              <a:rPr lang="lv-LV" sz="4000" dirty="0">
                <a:solidFill>
                  <a:srgbClr val="002060"/>
                </a:solidFill>
              </a:rPr>
              <a:t> </a:t>
            </a:r>
            <a:r>
              <a:rPr lang="lv-LV" sz="2000" dirty="0">
                <a:solidFill>
                  <a:srgbClr val="002060"/>
                </a:solidFill>
              </a:rPr>
              <a:t>domes sēdes (t.sk. 2 ārkārtas domes sēdes)</a:t>
            </a:r>
          </a:p>
          <a:p>
            <a:r>
              <a:rPr lang="lv-LV" sz="2000" dirty="0">
                <a:solidFill>
                  <a:srgbClr val="002060"/>
                </a:solidFill>
              </a:rPr>
              <a:t>2023.gadā – 15 sēdes</a:t>
            </a:r>
          </a:p>
          <a:p>
            <a:r>
              <a:rPr lang="lv-LV" sz="2000" dirty="0">
                <a:solidFill>
                  <a:srgbClr val="002060"/>
                </a:solidFill>
              </a:rPr>
              <a:t>Pieņemti </a:t>
            </a:r>
            <a:r>
              <a:rPr lang="lv-LV" sz="4000" b="1" dirty="0">
                <a:solidFill>
                  <a:srgbClr val="002060"/>
                </a:solidFill>
              </a:rPr>
              <a:t>393</a:t>
            </a:r>
            <a:r>
              <a:rPr lang="lv-LV" sz="2000" dirty="0">
                <a:solidFill>
                  <a:srgbClr val="002060"/>
                </a:solidFill>
              </a:rPr>
              <a:t> domes lēmumi</a:t>
            </a:r>
          </a:p>
          <a:p>
            <a:r>
              <a:rPr lang="lv-LV" sz="2000" dirty="0">
                <a:solidFill>
                  <a:srgbClr val="002060"/>
                </a:solidFill>
              </a:rPr>
              <a:t>2023.gadā – 439 lēmumi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657F0-6E96-4F61-E5FF-8E3553835613}"/>
              </a:ext>
            </a:extLst>
          </p:cNvPr>
          <p:cNvSpPr txBox="1"/>
          <p:nvPr/>
        </p:nvSpPr>
        <p:spPr>
          <a:xfrm>
            <a:off x="2414476" y="5635610"/>
            <a:ext cx="3384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>
                <a:solidFill>
                  <a:srgbClr val="002060"/>
                </a:solidFill>
              </a:rPr>
              <a:t>Izdoti</a:t>
            </a:r>
            <a:r>
              <a:rPr lang="lv-LV" dirty="0">
                <a:solidFill>
                  <a:srgbClr val="002060"/>
                </a:solidFill>
              </a:rPr>
              <a:t> </a:t>
            </a:r>
            <a:r>
              <a:rPr lang="lv-LV" sz="4000" b="1" dirty="0">
                <a:solidFill>
                  <a:srgbClr val="002060"/>
                </a:solidFill>
              </a:rPr>
              <a:t>40</a:t>
            </a:r>
            <a:r>
              <a:rPr lang="lv-LV" dirty="0">
                <a:solidFill>
                  <a:srgbClr val="002060"/>
                </a:solidFill>
              </a:rPr>
              <a:t> </a:t>
            </a:r>
            <a:r>
              <a:rPr lang="lv-LV" sz="2000" dirty="0">
                <a:solidFill>
                  <a:srgbClr val="002060"/>
                </a:solidFill>
              </a:rPr>
              <a:t>saistošie noteikumi</a:t>
            </a: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28A1B11C-5F0C-36AA-4EAA-B8512D794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18" y="669582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686330" y="124952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pašvaldības komisijas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1C2FB-24DA-7434-4959-672B8DBFB17D}"/>
              </a:ext>
            </a:extLst>
          </p:cNvPr>
          <p:cNvSpPr txBox="1"/>
          <p:nvPr/>
        </p:nvSpPr>
        <p:spPr>
          <a:xfrm>
            <a:off x="686330" y="448465"/>
            <a:ext cx="4101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28</a:t>
            </a:r>
            <a:r>
              <a:rPr lang="lv-LV" sz="2000" dirty="0">
                <a:solidFill>
                  <a:srgbClr val="002060"/>
                </a:solidFill>
              </a:rPr>
              <a:t> Administratīvās komisijas sēdes,</a:t>
            </a:r>
          </a:p>
          <a:p>
            <a:r>
              <a:rPr lang="lv-LV" sz="2000" dirty="0">
                <a:solidFill>
                  <a:srgbClr val="002060"/>
                </a:solidFill>
              </a:rPr>
              <a:t>135 lēmumi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DB3BB9-4142-3428-6954-D39665731B3F}"/>
              </a:ext>
            </a:extLst>
          </p:cNvPr>
          <p:cNvSpPr txBox="1"/>
          <p:nvPr/>
        </p:nvSpPr>
        <p:spPr>
          <a:xfrm>
            <a:off x="693314" y="1387572"/>
            <a:ext cx="4122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4</a:t>
            </a:r>
            <a:r>
              <a:rPr lang="lv-LV" sz="2000" dirty="0">
                <a:solidFill>
                  <a:srgbClr val="002060"/>
                </a:solidFill>
              </a:rPr>
              <a:t> Civilās aizsardzības komisijas sēdes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BF7837-265B-BC07-FDB1-3A1B746649CE}"/>
              </a:ext>
            </a:extLst>
          </p:cNvPr>
          <p:cNvSpPr txBox="1"/>
          <p:nvPr/>
        </p:nvSpPr>
        <p:spPr>
          <a:xfrm>
            <a:off x="631722" y="2002322"/>
            <a:ext cx="4451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29</a:t>
            </a:r>
            <a:r>
              <a:rPr lang="lv-LV" sz="2000" dirty="0">
                <a:solidFill>
                  <a:srgbClr val="002060"/>
                </a:solidFill>
              </a:rPr>
              <a:t> Apstādījumu aizsardzības komisijas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sēdes, 67 lēmumi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F04864-6EE5-39C3-19E6-2CB7312FF3DB}"/>
              </a:ext>
            </a:extLst>
          </p:cNvPr>
          <p:cNvSpPr txBox="1"/>
          <p:nvPr/>
        </p:nvSpPr>
        <p:spPr>
          <a:xfrm>
            <a:off x="645497" y="2982796"/>
            <a:ext cx="4660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24</a:t>
            </a:r>
            <a:r>
              <a:rPr lang="lv-LV" sz="2000" dirty="0">
                <a:solidFill>
                  <a:srgbClr val="002060"/>
                </a:solidFill>
              </a:rPr>
              <a:t> Dzīvokļu komisijas sēdes, 192 lēmumi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D9234-1494-2C31-65BE-B268A4047CE0}"/>
              </a:ext>
            </a:extLst>
          </p:cNvPr>
          <p:cNvSpPr txBox="1"/>
          <p:nvPr/>
        </p:nvSpPr>
        <p:spPr>
          <a:xfrm>
            <a:off x="641371" y="3611309"/>
            <a:ext cx="4229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45</a:t>
            </a:r>
            <a:r>
              <a:rPr lang="lv-LV" sz="2000" dirty="0">
                <a:solidFill>
                  <a:srgbClr val="002060"/>
                </a:solidFill>
              </a:rPr>
              <a:t> Īpašumu atsavināšanas komisijas </a:t>
            </a:r>
          </a:p>
          <a:p>
            <a:r>
              <a:rPr lang="lv-LV" sz="2000" dirty="0">
                <a:solidFill>
                  <a:srgbClr val="002060"/>
                </a:solidFill>
              </a:rPr>
              <a:t>sēdes, 211 lēmumi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702D2C-9D25-49F6-C72D-11645C786E7D}"/>
              </a:ext>
            </a:extLst>
          </p:cNvPr>
          <p:cNvSpPr txBox="1"/>
          <p:nvPr/>
        </p:nvSpPr>
        <p:spPr>
          <a:xfrm>
            <a:off x="577193" y="4509535"/>
            <a:ext cx="5045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</a:rPr>
              <a:t>53 </a:t>
            </a:r>
            <a:r>
              <a:rPr lang="lv-LV" sz="2000" dirty="0">
                <a:solidFill>
                  <a:srgbClr val="002060"/>
                </a:solidFill>
              </a:rPr>
              <a:t>Zemes lietu komisijas sēdes, 293 lēmumi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5066E2-201C-E718-700A-A351D847AB2F}"/>
              </a:ext>
            </a:extLst>
          </p:cNvPr>
          <p:cNvSpPr txBox="1"/>
          <p:nvPr/>
        </p:nvSpPr>
        <p:spPr>
          <a:xfrm>
            <a:off x="566256" y="5132431"/>
            <a:ext cx="4661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164</a:t>
            </a:r>
            <a:r>
              <a:rPr lang="lv-LV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Iepirkuma komisijas apakškomisiju </a:t>
            </a:r>
          </a:p>
          <a:p>
            <a:r>
              <a:rPr lang="lv-LV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sēdes, izsludināti 33 iepirkumi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794E77AB-DA60-3310-9156-86CD32DF2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04" y="1214764"/>
            <a:ext cx="6003986" cy="40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5390</TotalTime>
  <Words>594</Words>
  <Application>Microsoft Office PowerPoint</Application>
  <PresentationFormat>Platekrāna</PresentationFormat>
  <Paragraphs>190</Paragraphs>
  <Slides>16</Slides>
  <Notes>7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Māra SALDĀBOLA</dc:creator>
  <cp:lastModifiedBy>Darbinieks</cp:lastModifiedBy>
  <cp:revision>271</cp:revision>
  <cp:lastPrinted>2024-01-24T09:56:14Z</cp:lastPrinted>
  <dcterms:created xsi:type="dcterms:W3CDTF">2023-04-25T09:55:54Z</dcterms:created>
  <dcterms:modified xsi:type="dcterms:W3CDTF">2025-01-30T06:35:32Z</dcterms:modified>
</cp:coreProperties>
</file>