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sldIdLst>
    <p:sldId id="256" r:id="rId5"/>
    <p:sldId id="263" r:id="rId6"/>
    <p:sldId id="280" r:id="rId7"/>
    <p:sldId id="264" r:id="rId8"/>
    <p:sldId id="265" r:id="rId9"/>
    <p:sldId id="257" r:id="rId10"/>
    <p:sldId id="260" r:id="rId11"/>
    <p:sldId id="261" r:id="rId12"/>
    <p:sldId id="258" r:id="rId13"/>
    <p:sldId id="262" r:id="rId14"/>
    <p:sldId id="259" r:id="rId15"/>
    <p:sldId id="266" r:id="rId16"/>
    <p:sldId id="267" r:id="rId17"/>
    <p:sldId id="272" r:id="rId18"/>
    <p:sldId id="276" r:id="rId19"/>
    <p:sldId id="277"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141A1-4F4F-AD2E-0F08-34753BE6F0CB}" v="1" dt="2025-02-10T09:49:41.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24"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D964A-9380-4CC3-B269-D21333515D18}" type="datetimeFigureOut">
              <a:t>13.02.2025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EABDF-E658-44AD-AE9C-6A7928729D3A}" type="slidenum">
              <a:t>‹#›</a:t>
            </a:fld>
            <a:endParaRPr lang="lv-LV"/>
          </a:p>
        </p:txBody>
      </p:sp>
    </p:spTree>
    <p:extLst>
      <p:ext uri="{BB962C8B-B14F-4D97-AF65-F5344CB8AC3E}">
        <p14:creationId xmlns:p14="http://schemas.microsoft.com/office/powerpoint/2010/main" val="157675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a:t>
            </a:fld>
            <a:endParaRPr lang="lv-LV"/>
          </a:p>
        </p:txBody>
      </p:sp>
    </p:spTree>
    <p:extLst>
      <p:ext uri="{BB962C8B-B14F-4D97-AF65-F5344CB8AC3E}">
        <p14:creationId xmlns:p14="http://schemas.microsoft.com/office/powerpoint/2010/main" val="369293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10</a:t>
            </a:fld>
            <a:endParaRPr lang="lv-LV"/>
          </a:p>
        </p:txBody>
      </p:sp>
    </p:spTree>
    <p:extLst>
      <p:ext uri="{BB962C8B-B14F-4D97-AF65-F5344CB8AC3E}">
        <p14:creationId xmlns:p14="http://schemas.microsoft.com/office/powerpoint/2010/main" val="354768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11</a:t>
            </a:fld>
            <a:endParaRPr lang="lv-LV"/>
          </a:p>
        </p:txBody>
      </p:sp>
    </p:spTree>
    <p:extLst>
      <p:ext uri="{BB962C8B-B14F-4D97-AF65-F5344CB8AC3E}">
        <p14:creationId xmlns:p14="http://schemas.microsoft.com/office/powerpoint/2010/main" val="361047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12</a:t>
            </a:fld>
            <a:endParaRPr lang="lv-LV"/>
          </a:p>
        </p:txBody>
      </p:sp>
    </p:spTree>
    <p:extLst>
      <p:ext uri="{BB962C8B-B14F-4D97-AF65-F5344CB8AC3E}">
        <p14:creationId xmlns:p14="http://schemas.microsoft.com/office/powerpoint/2010/main" val="108745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13</a:t>
            </a:fld>
            <a:endParaRPr lang="lv-LV"/>
          </a:p>
        </p:txBody>
      </p:sp>
    </p:spTree>
    <p:extLst>
      <p:ext uri="{BB962C8B-B14F-4D97-AF65-F5344CB8AC3E}">
        <p14:creationId xmlns:p14="http://schemas.microsoft.com/office/powerpoint/2010/main" val="286180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14</a:t>
            </a:fld>
            <a:endParaRPr lang="lv-LV"/>
          </a:p>
        </p:txBody>
      </p:sp>
    </p:spTree>
    <p:extLst>
      <p:ext uri="{BB962C8B-B14F-4D97-AF65-F5344CB8AC3E}">
        <p14:creationId xmlns:p14="http://schemas.microsoft.com/office/powerpoint/2010/main" val="142580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15</a:t>
            </a:fld>
            <a:endParaRPr lang="lv-LV"/>
          </a:p>
        </p:txBody>
      </p:sp>
    </p:spTree>
    <p:extLst>
      <p:ext uri="{BB962C8B-B14F-4D97-AF65-F5344CB8AC3E}">
        <p14:creationId xmlns:p14="http://schemas.microsoft.com/office/powerpoint/2010/main" val="254653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16</a:t>
            </a:fld>
            <a:endParaRPr lang="lv-LV"/>
          </a:p>
        </p:txBody>
      </p:sp>
    </p:spTree>
    <p:extLst>
      <p:ext uri="{BB962C8B-B14F-4D97-AF65-F5344CB8AC3E}">
        <p14:creationId xmlns:p14="http://schemas.microsoft.com/office/powerpoint/2010/main" val="402146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17</a:t>
            </a:fld>
            <a:endParaRPr lang="lv-LV"/>
          </a:p>
        </p:txBody>
      </p:sp>
    </p:spTree>
    <p:extLst>
      <p:ext uri="{BB962C8B-B14F-4D97-AF65-F5344CB8AC3E}">
        <p14:creationId xmlns:p14="http://schemas.microsoft.com/office/powerpoint/2010/main" val="57818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18</a:t>
            </a:fld>
            <a:endParaRPr lang="lv-LV"/>
          </a:p>
        </p:txBody>
      </p:sp>
    </p:spTree>
    <p:extLst>
      <p:ext uri="{BB962C8B-B14F-4D97-AF65-F5344CB8AC3E}">
        <p14:creationId xmlns:p14="http://schemas.microsoft.com/office/powerpoint/2010/main" val="8965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2</a:t>
            </a:fld>
            <a:endParaRPr lang="lv-LV"/>
          </a:p>
        </p:txBody>
      </p:sp>
    </p:spTree>
    <p:extLst>
      <p:ext uri="{BB962C8B-B14F-4D97-AF65-F5344CB8AC3E}">
        <p14:creationId xmlns:p14="http://schemas.microsoft.com/office/powerpoint/2010/main" val="6655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3</a:t>
            </a:fld>
            <a:endParaRPr lang="lv-LV"/>
          </a:p>
        </p:txBody>
      </p:sp>
    </p:spTree>
    <p:extLst>
      <p:ext uri="{BB962C8B-B14F-4D97-AF65-F5344CB8AC3E}">
        <p14:creationId xmlns:p14="http://schemas.microsoft.com/office/powerpoint/2010/main" val="271270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4</a:t>
            </a:fld>
            <a:endParaRPr lang="lv-LV"/>
          </a:p>
        </p:txBody>
      </p:sp>
    </p:spTree>
    <p:extLst>
      <p:ext uri="{BB962C8B-B14F-4D97-AF65-F5344CB8AC3E}">
        <p14:creationId xmlns:p14="http://schemas.microsoft.com/office/powerpoint/2010/main" val="153641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5</a:t>
            </a:fld>
            <a:endParaRPr lang="lv-LV"/>
          </a:p>
        </p:txBody>
      </p:sp>
    </p:spTree>
    <p:extLst>
      <p:ext uri="{BB962C8B-B14F-4D97-AF65-F5344CB8AC3E}">
        <p14:creationId xmlns:p14="http://schemas.microsoft.com/office/powerpoint/2010/main" val="189509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6</a:t>
            </a:fld>
            <a:endParaRPr lang="lv-LV"/>
          </a:p>
        </p:txBody>
      </p:sp>
    </p:spTree>
    <p:extLst>
      <p:ext uri="{BB962C8B-B14F-4D97-AF65-F5344CB8AC3E}">
        <p14:creationId xmlns:p14="http://schemas.microsoft.com/office/powerpoint/2010/main" val="365668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7</a:t>
            </a:fld>
            <a:endParaRPr lang="lv-LV"/>
          </a:p>
        </p:txBody>
      </p:sp>
    </p:spTree>
    <p:extLst>
      <p:ext uri="{BB962C8B-B14F-4D97-AF65-F5344CB8AC3E}">
        <p14:creationId xmlns:p14="http://schemas.microsoft.com/office/powerpoint/2010/main" val="85872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8</a:t>
            </a:fld>
            <a:endParaRPr lang="lv-LV"/>
          </a:p>
        </p:txBody>
      </p:sp>
    </p:spTree>
    <p:extLst>
      <p:ext uri="{BB962C8B-B14F-4D97-AF65-F5344CB8AC3E}">
        <p14:creationId xmlns:p14="http://schemas.microsoft.com/office/powerpoint/2010/main" val="92074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79AEABDF-E658-44AD-AE9C-6A7928729D3A}" type="slidenum">
              <a:t>9</a:t>
            </a:fld>
            <a:endParaRPr lang="lv-LV"/>
          </a:p>
        </p:txBody>
      </p:sp>
    </p:spTree>
    <p:extLst>
      <p:ext uri="{BB962C8B-B14F-4D97-AF65-F5344CB8AC3E}">
        <p14:creationId xmlns:p14="http://schemas.microsoft.com/office/powerpoint/2010/main" val="304354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v-LV"/>
              <a:t>Rediģēt šablona virsraksta stilu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v-LV"/>
              <a:t>Rediģēt šablona virsraksta stilu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a:t>Rediģēt šablona virsraksta stilu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v-LV"/>
              <a:t>Rediģēt šablona virsraksta stilu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Rediģēt šablona teksta stilus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Rediģēt šablona teksta stilus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v-LV"/>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Rediģēt šablona teksta stilus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v-LV"/>
              <a:t>Rediģēt šablona virsraksta stilu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v-LV"/>
              <a:t>Rediģēt šablona virsraksta stilu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a:t>Rediģēt šablona virsraksta stilu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v-LV"/>
              <a:t>Rediģēt šablona virsraksta stilu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vm.lv/par-mums/sociala-atbildiba/co2-ped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vm.lv/seklas-un-stadi/meza-stadi/stadu-kvalit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lvm.lv/biznesa-partneriem/profesionaliem/infrastruktura/infrastrukturas-attistiba-gravji-celi/meza-melioracijas-sistemu-parbuve-un-atjaunosan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vm.lv/par-mums/sociala-atbildiba/co2-ped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5C95761-0BBA-486C-9CCB-CF98EFCA13AC}"/>
              </a:ext>
            </a:extLst>
          </p:cNvPr>
          <p:cNvSpPr>
            <a:spLocks noGrp="1"/>
          </p:cNvSpPr>
          <p:nvPr>
            <p:ph type="ctrTitle"/>
          </p:nvPr>
        </p:nvSpPr>
        <p:spPr>
          <a:xfrm>
            <a:off x="2589213" y="744719"/>
            <a:ext cx="8915399" cy="2592370"/>
          </a:xfrm>
        </p:spPr>
        <p:txBody>
          <a:bodyPr>
            <a:normAutofit fontScale="90000"/>
          </a:bodyPr>
          <a:lstStyle/>
          <a:p>
            <a:r>
              <a:rPr lang="lv-LV" sz="6000" b="1" dirty="0">
                <a:solidFill>
                  <a:schemeClr val="tx2">
                    <a:lumMod val="75000"/>
                  </a:schemeClr>
                </a:solidFill>
              </a:rPr>
              <a:t>EKOLOĢISKĀ PĒDA</a:t>
            </a:r>
            <a:br>
              <a:rPr lang="lv-LV" dirty="0"/>
            </a:br>
            <a:br>
              <a:rPr lang="lv-LV" dirty="0"/>
            </a:br>
            <a:endParaRPr lang="lv-LV" dirty="0"/>
          </a:p>
        </p:txBody>
      </p:sp>
      <p:sp>
        <p:nvSpPr>
          <p:cNvPr id="3" name="Apakšvirsraksts 2">
            <a:extLst>
              <a:ext uri="{FF2B5EF4-FFF2-40B4-BE49-F238E27FC236}">
                <a16:creationId xmlns:a16="http://schemas.microsoft.com/office/drawing/2014/main" id="{2C37784A-5537-4370-BFC7-5B3CB1B0FD6F}"/>
              </a:ext>
            </a:extLst>
          </p:cNvPr>
          <p:cNvSpPr>
            <a:spLocks noGrp="1"/>
          </p:cNvSpPr>
          <p:nvPr>
            <p:ph type="subTitle" idx="1"/>
          </p:nvPr>
        </p:nvSpPr>
        <p:spPr>
          <a:xfrm>
            <a:off x="2589213" y="4067175"/>
            <a:ext cx="8915399" cy="2257424"/>
          </a:xfrm>
        </p:spPr>
        <p:txBody>
          <a:bodyPr>
            <a:normAutofit fontScale="92500"/>
          </a:bodyPr>
          <a:lstStyle/>
          <a:p>
            <a:pPr algn="r"/>
            <a:r>
              <a:rPr lang="lv-LV" sz="1200" b="1" dirty="0"/>
              <a:t>«Lai nodrošinātu veselīgu nākotni mūsu bērniem, mums ir jāsaglabā atlikušais dabas kapitāls un jāiemācās labāk pārvaldīt pieejamos resursus.»</a:t>
            </a:r>
          </a:p>
          <a:p>
            <a:pPr algn="r"/>
            <a:r>
              <a:rPr lang="lv-LV" sz="1200" dirty="0" err="1"/>
              <a:t>Marko</a:t>
            </a:r>
            <a:r>
              <a:rPr lang="lv-LV" sz="1200" dirty="0"/>
              <a:t> </a:t>
            </a:r>
            <a:r>
              <a:rPr lang="lv-LV" sz="1200" dirty="0" err="1"/>
              <a:t>Lambertini</a:t>
            </a:r>
            <a:r>
              <a:rPr lang="lv-LV" sz="1200" dirty="0"/>
              <a:t>, WWF ģenerāldirektors</a:t>
            </a:r>
          </a:p>
          <a:p>
            <a:pPr algn="r"/>
            <a:endParaRPr lang="lv-LV" dirty="0"/>
          </a:p>
          <a:p>
            <a:pPr algn="r"/>
            <a:r>
              <a:rPr lang="lv-LV" dirty="0"/>
              <a:t>Sagatavoja Alūksnes pirmsskolas izglītības iestādes «SPRĪDĪTIS» </a:t>
            </a:r>
            <a:r>
              <a:rPr lang="lv-LV" dirty="0" err="1"/>
              <a:t>Ekopadomes</a:t>
            </a:r>
            <a:r>
              <a:rPr lang="lv-LV" dirty="0"/>
              <a:t> Enerģijas un Klimata pārmaiņu jomas pārstāves Anita ŠNEIDERE un Sintija PUŠPURE</a:t>
            </a:r>
          </a:p>
          <a:p>
            <a:pPr algn="r"/>
            <a:r>
              <a:rPr lang="lv-LV" dirty="0"/>
              <a:t>2025. gada februāris</a:t>
            </a:r>
          </a:p>
          <a:p>
            <a:pPr algn="r"/>
            <a:endParaRPr lang="lv-LV" dirty="0"/>
          </a:p>
        </p:txBody>
      </p:sp>
      <p:pic>
        <p:nvPicPr>
          <p:cNvPr id="5122" name="Picture 2" descr="http://userscontent2.emaze.com/images/51301231-11c3-46f7-93d0-8c8bbfc8f000/1bd80d68-7ecc-4240-a029-8ac4cf2fd627.png">
            <a:extLst>
              <a:ext uri="{FF2B5EF4-FFF2-40B4-BE49-F238E27FC236}">
                <a16:creationId xmlns:a16="http://schemas.microsoft.com/office/drawing/2014/main" id="{8BBF7670-5C85-4E6C-8ED7-3239AC107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533401"/>
            <a:ext cx="5048250" cy="285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67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0DDB82-B55A-467B-A8E5-80AC3A822A1D}"/>
              </a:ext>
            </a:extLst>
          </p:cNvPr>
          <p:cNvSpPr>
            <a:spLocks noGrp="1"/>
          </p:cNvSpPr>
          <p:nvPr>
            <p:ph type="title"/>
          </p:nvPr>
        </p:nvSpPr>
        <p:spPr/>
        <p:txBody>
          <a:bodyPr/>
          <a:lstStyle/>
          <a:p>
            <a:r>
              <a:rPr lang="lv-LV" cap="all" dirty="0"/>
              <a:t>KOKSNES PRODUKTI - OGLEKLI UZGLABĀJOŠA „NOLIKTAVA”</a:t>
            </a:r>
            <a:endParaRPr lang="lv-LV" dirty="0"/>
          </a:p>
        </p:txBody>
      </p:sp>
      <p:sp>
        <p:nvSpPr>
          <p:cNvPr id="3" name="Satura vietturis 2">
            <a:extLst>
              <a:ext uri="{FF2B5EF4-FFF2-40B4-BE49-F238E27FC236}">
                <a16:creationId xmlns:a16="http://schemas.microsoft.com/office/drawing/2014/main" id="{789C24C3-9506-4D63-B781-49EEDE8B2C88}"/>
              </a:ext>
            </a:extLst>
          </p:cNvPr>
          <p:cNvSpPr>
            <a:spLocks noGrp="1"/>
          </p:cNvSpPr>
          <p:nvPr>
            <p:ph idx="1"/>
          </p:nvPr>
        </p:nvSpPr>
        <p:spPr/>
        <p:txBody>
          <a:bodyPr/>
          <a:lstStyle/>
          <a:p>
            <a:r>
              <a:rPr lang="lv-LV" dirty="0"/>
              <a:t>Fotosintēzes rezultātā kokā noglabāto oglekli var izmantot siltuma un elektroenerģijas ražošanai. Biomasas izmantošana ir </a:t>
            </a:r>
            <a:r>
              <a:rPr lang="lv-LV" b="1" dirty="0"/>
              <a:t>CO</a:t>
            </a:r>
            <a:r>
              <a:rPr lang="lv-LV" b="1" baseline="-25000" dirty="0"/>
              <a:t>2</a:t>
            </a:r>
            <a:r>
              <a:rPr lang="lv-LV" b="1" dirty="0"/>
              <a:t> neitrāls process </a:t>
            </a:r>
            <a:r>
              <a:rPr lang="lv-LV" dirty="0"/>
              <a:t>jeb – cik paņem, tik atdod: koki augot piesaista CO</a:t>
            </a:r>
            <a:r>
              <a:rPr lang="lv-LV" baseline="-25000" dirty="0"/>
              <a:t>2</a:t>
            </a:r>
            <a:r>
              <a:rPr lang="lv-LV" dirty="0"/>
              <a:t>, un tos sadedzinot, tieši tāds pats daudzums CO</a:t>
            </a:r>
            <a:r>
              <a:rPr lang="lv-LV" baseline="-25000" dirty="0"/>
              <a:t>2</a:t>
            </a:r>
            <a:r>
              <a:rPr lang="lv-LV" dirty="0"/>
              <a:t> izdalās atmosfērā. Ilgtermiņa efekts CO</a:t>
            </a:r>
            <a:r>
              <a:rPr lang="lv-LV" baseline="-25000" dirty="0"/>
              <a:t>2</a:t>
            </a:r>
            <a:r>
              <a:rPr lang="lv-LV" dirty="0"/>
              <a:t> līdzsvarošanai tiek panākts, kad koksne vispirms tiek izmantota būvniecībā vai interjerā, un pēc tam kā </a:t>
            </a:r>
            <a:r>
              <a:rPr lang="lv-LV" dirty="0">
                <a:hlinkClick r:id="rId3"/>
              </a:rPr>
              <a:t>enerģijas avots</a:t>
            </a:r>
            <a:r>
              <a:rPr lang="lv-LV" dirty="0"/>
              <a:t>.</a:t>
            </a:r>
          </a:p>
        </p:txBody>
      </p:sp>
    </p:spTree>
    <p:extLst>
      <p:ext uri="{BB962C8B-B14F-4D97-AF65-F5344CB8AC3E}">
        <p14:creationId xmlns:p14="http://schemas.microsoft.com/office/powerpoint/2010/main" val="10201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0CCF26-1DE6-4D5E-926A-024803C8BAA7}"/>
              </a:ext>
            </a:extLst>
          </p:cNvPr>
          <p:cNvSpPr>
            <a:spLocks noGrp="1"/>
          </p:cNvSpPr>
          <p:nvPr>
            <p:ph type="title"/>
          </p:nvPr>
        </p:nvSpPr>
        <p:spPr/>
        <p:txBody>
          <a:bodyPr>
            <a:normAutofit fontScale="90000"/>
          </a:bodyPr>
          <a:lstStyle/>
          <a:p>
            <a:r>
              <a:rPr lang="lv-LV" cap="all" dirty="0"/>
              <a:t>MEŽSAIMNIECISKĀS DARBĪBAS, KAS SEKMĒ CO</a:t>
            </a:r>
            <a:r>
              <a:rPr lang="lv-LV" cap="all" baseline="-25000" dirty="0"/>
              <a:t>2</a:t>
            </a:r>
            <a:r>
              <a:rPr lang="lv-LV" cap="all" dirty="0"/>
              <a:t> PIESAISTI:</a:t>
            </a:r>
            <a:br>
              <a:rPr lang="lv-LV" cap="all" dirty="0"/>
            </a:br>
            <a:br>
              <a:rPr lang="lv-LV" dirty="0"/>
            </a:br>
            <a:endParaRPr lang="lv-LV" dirty="0"/>
          </a:p>
        </p:txBody>
      </p:sp>
      <p:sp>
        <p:nvSpPr>
          <p:cNvPr id="3" name="Satura vietturis 2">
            <a:extLst>
              <a:ext uri="{FF2B5EF4-FFF2-40B4-BE49-F238E27FC236}">
                <a16:creationId xmlns:a16="http://schemas.microsoft.com/office/drawing/2014/main" id="{16DBA14D-4721-4E92-8F23-8C50944EFC94}"/>
              </a:ext>
            </a:extLst>
          </p:cNvPr>
          <p:cNvSpPr>
            <a:spLocks noGrp="1"/>
          </p:cNvSpPr>
          <p:nvPr>
            <p:ph idx="1"/>
          </p:nvPr>
        </p:nvSpPr>
        <p:spPr/>
        <p:txBody>
          <a:bodyPr>
            <a:normAutofit fontScale="92500" lnSpcReduction="20000"/>
          </a:bodyPr>
          <a:lstStyle/>
          <a:p>
            <a:r>
              <a:rPr lang="lv-LV" b="1" dirty="0"/>
              <a:t>Meža kopšana</a:t>
            </a:r>
            <a:r>
              <a:rPr lang="lv-LV" dirty="0"/>
              <a:t> uzlabo mežaudžu veselību un samazina bojājumu risku, nodrošinot papildus CO</a:t>
            </a:r>
            <a:r>
              <a:rPr lang="lv-LV" baseline="-25000" dirty="0"/>
              <a:t>2</a:t>
            </a:r>
            <a:r>
              <a:rPr lang="lv-LV" dirty="0"/>
              <a:t> piesaisti dzīvajā biomasā, kā arī palielina par 10 līdz 15% oglekļa uzkrājumu koksnes produktos;</a:t>
            </a:r>
          </a:p>
          <a:p>
            <a:r>
              <a:rPr lang="lv-LV" b="1" dirty="0"/>
              <a:t>Mērķtiecīga meža atjaunošana ar </a:t>
            </a:r>
            <a:r>
              <a:rPr lang="lv-LV" b="1" dirty="0">
                <a:hlinkClick r:id="rId3"/>
              </a:rPr>
              <a:t>selekcionētu materiālu</a:t>
            </a:r>
            <a:r>
              <a:rPr lang="lv-LV" b="1" dirty="0"/>
              <a:t> </a:t>
            </a:r>
            <a:r>
              <a:rPr lang="lv-LV" dirty="0"/>
              <a:t>nodrošina piesaisti dzīvajā biomasā vidēji 50 tonnas CO</a:t>
            </a:r>
            <a:r>
              <a:rPr lang="lv-LV" baseline="-25000" dirty="0"/>
              <a:t>2</a:t>
            </a:r>
            <a:r>
              <a:rPr lang="lv-LV" dirty="0"/>
              <a:t> uz vienu hektāru meža apsaimniekošanas cikla ietvaros;</a:t>
            </a:r>
          </a:p>
          <a:p>
            <a:r>
              <a:rPr lang="lv-LV" b="1" u="sng" dirty="0">
                <a:hlinkClick r:id="rId4"/>
              </a:rPr>
              <a:t>Meža meliorācijas sistēmu uzturēšana un atjaunošana</a:t>
            </a:r>
            <a:r>
              <a:rPr lang="lv-LV" dirty="0"/>
              <a:t> nodrošina kokam labākus augšanas apstākļus – Latvijā kopumā meža meliorācijas sistēmu atjaunošanas potenciāls varētu piesaistīt ~ 1,5 milj. tonnas CO</a:t>
            </a:r>
            <a:r>
              <a:rPr lang="lv-LV" baseline="-25000" dirty="0"/>
              <a:t>2</a:t>
            </a:r>
            <a:r>
              <a:rPr lang="lv-LV" dirty="0"/>
              <a:t> gadā;</a:t>
            </a:r>
          </a:p>
          <a:p>
            <a:r>
              <a:rPr lang="lv-LV" b="1" dirty="0"/>
              <a:t>Meža augsnes kvalitātes uzlabošana</a:t>
            </a:r>
            <a:r>
              <a:rPr lang="lv-LV" dirty="0"/>
              <a:t> ar pelniem un minerāliem nodrošina labāku koku augšanu;</a:t>
            </a:r>
          </a:p>
          <a:p>
            <a:r>
              <a:rPr lang="lv-LV" b="1" dirty="0"/>
              <a:t>Lauksaimniecības zemju apmežošana</a:t>
            </a:r>
            <a:r>
              <a:rPr lang="lv-LV" dirty="0"/>
              <a:t> palielina meža platību;</a:t>
            </a:r>
          </a:p>
          <a:p>
            <a:r>
              <a:rPr lang="lv-LV" b="1" dirty="0"/>
              <a:t>Ātraudzīgu koku sugu plantāciju ierīkošana</a:t>
            </a:r>
            <a:r>
              <a:rPr lang="lv-LV" dirty="0"/>
              <a:t> palielina dzīvo biomasu.</a:t>
            </a:r>
            <a:br>
              <a:rPr lang="lv-LV" dirty="0"/>
            </a:br>
            <a:endParaRPr lang="lv-LV" dirty="0"/>
          </a:p>
        </p:txBody>
      </p:sp>
    </p:spTree>
    <p:extLst>
      <p:ext uri="{BB962C8B-B14F-4D97-AF65-F5344CB8AC3E}">
        <p14:creationId xmlns:p14="http://schemas.microsoft.com/office/powerpoint/2010/main" val="324885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8695C1A-5EAA-49E1-B3EE-3BFF702B6A32}"/>
              </a:ext>
            </a:extLst>
          </p:cNvPr>
          <p:cNvSpPr>
            <a:spLocks noGrp="1"/>
          </p:cNvSpPr>
          <p:nvPr>
            <p:ph type="title"/>
          </p:nvPr>
        </p:nvSpPr>
        <p:spPr/>
        <p:txBody>
          <a:bodyPr/>
          <a:lstStyle/>
          <a:p>
            <a:r>
              <a:rPr lang="lv-LV" dirty="0"/>
              <a:t>Videi draudzīgākais kurināmais ir </a:t>
            </a:r>
            <a:br>
              <a:rPr lang="lv-LV" dirty="0"/>
            </a:br>
            <a:r>
              <a:rPr lang="lv-LV" b="1" dirty="0"/>
              <a:t>M A L K A</a:t>
            </a:r>
          </a:p>
        </p:txBody>
      </p:sp>
      <p:sp>
        <p:nvSpPr>
          <p:cNvPr id="7" name="Satura vietturis 6">
            <a:extLst>
              <a:ext uri="{FF2B5EF4-FFF2-40B4-BE49-F238E27FC236}">
                <a16:creationId xmlns:a16="http://schemas.microsoft.com/office/drawing/2014/main" id="{413A9CD0-C7F1-48A2-AB38-72491C3A37BD}"/>
              </a:ext>
            </a:extLst>
          </p:cNvPr>
          <p:cNvSpPr>
            <a:spLocks noGrp="1"/>
          </p:cNvSpPr>
          <p:nvPr>
            <p:ph sz="half" idx="2"/>
          </p:nvPr>
        </p:nvSpPr>
        <p:spPr/>
        <p:txBody>
          <a:bodyPr>
            <a:normAutofit fontScale="92500" lnSpcReduction="20000"/>
          </a:bodyPr>
          <a:lstStyle/>
          <a:p>
            <a:r>
              <a:rPr lang="lv-LV" b="1" dirty="0"/>
              <a:t>Malka</a:t>
            </a:r>
            <a:r>
              <a:rPr lang="lv-LV" dirty="0"/>
              <a:t> ir atjaunojams dabas resurss, kas nepiesārņo vidi un neveicina globālo sasilšanu. Izmantojot tādus fosilos kurināmos kā nafta vai dabas gāze, atmosfērā izdalās oglekļa dioksīds – gāze, kas rada siltumnīcas efektu un veicina globālo sasilšanu. Koki augot absorbē šo oglekļa dioksīdu. Kokam degot, tiek atbrīvota ogļskābā gāze, ko tas savācis pēdējo 30 līdz 80 gadu laikā. Savukārt šo gāzi absorbē citi mežā augošie jaunie koki. Tādējādi šī gāze tiek it kā atkārtoti izmantota, un malka kā kurināmais silda māju, nevis atmosfēru.</a:t>
            </a:r>
          </a:p>
        </p:txBody>
      </p:sp>
      <p:pic>
        <p:nvPicPr>
          <p:cNvPr id="1028" name="Picture 4" descr="Pieci iemesli, kāpēc māju apsildīt ar malku">
            <a:extLst>
              <a:ext uri="{FF2B5EF4-FFF2-40B4-BE49-F238E27FC236}">
                <a16:creationId xmlns:a16="http://schemas.microsoft.com/office/drawing/2014/main" id="{95A2A1EC-B1F6-40B5-9F45-482CBC696E0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53387" y="2036190"/>
            <a:ext cx="5149064" cy="341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47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0779DA-D36B-40FA-8F96-17E074AB031A}"/>
              </a:ext>
            </a:extLst>
          </p:cNvPr>
          <p:cNvSpPr>
            <a:spLocks noGrp="1"/>
          </p:cNvSpPr>
          <p:nvPr>
            <p:ph type="title"/>
          </p:nvPr>
        </p:nvSpPr>
        <p:spPr/>
        <p:txBody>
          <a:bodyPr/>
          <a:lstStyle/>
          <a:p>
            <a:r>
              <a:rPr lang="lv-LV" dirty="0"/>
              <a:t>Lētākais kurināmais ir </a:t>
            </a:r>
            <a:r>
              <a:rPr lang="lv-LV" b="1" dirty="0"/>
              <a:t>M A L K A</a:t>
            </a:r>
          </a:p>
        </p:txBody>
      </p:sp>
      <p:sp>
        <p:nvSpPr>
          <p:cNvPr id="4" name="Satura vietturis 3">
            <a:extLst>
              <a:ext uri="{FF2B5EF4-FFF2-40B4-BE49-F238E27FC236}">
                <a16:creationId xmlns:a16="http://schemas.microsoft.com/office/drawing/2014/main" id="{F8837342-B9D5-455D-940E-C8A112FDB82B}"/>
              </a:ext>
            </a:extLst>
          </p:cNvPr>
          <p:cNvSpPr>
            <a:spLocks noGrp="1"/>
          </p:cNvSpPr>
          <p:nvPr>
            <p:ph sz="half" idx="2"/>
          </p:nvPr>
        </p:nvSpPr>
        <p:spPr/>
        <p:txBody>
          <a:bodyPr/>
          <a:lstStyle/>
          <a:p>
            <a:r>
              <a:rPr lang="lv-LV" b="1" dirty="0"/>
              <a:t>Lētākais kurināmais. </a:t>
            </a:r>
            <a:r>
              <a:rPr lang="lv-LV" dirty="0"/>
              <a:t>Malku iegūstam Latvijā lielākoties kā blakusproduktu, cērtot mežu vai apstrādājot koksni. Viens kilograms sausas malkas sadegot ražo 4–5 kilovatstundas enerģijas, kas, salīdzinot ar elektrības cenu, ir ļoti ekonomiski: viens kilograms malkas izmaksā apmēram sešus centus.</a:t>
            </a:r>
          </a:p>
        </p:txBody>
      </p:sp>
      <p:pic>
        <p:nvPicPr>
          <p:cNvPr id="2050" name="Picture 2" descr="Pieci iemesli, kāpēc māju apsildīt ar malku">
            <a:extLst>
              <a:ext uri="{FF2B5EF4-FFF2-40B4-BE49-F238E27FC236}">
                <a16:creationId xmlns:a16="http://schemas.microsoft.com/office/drawing/2014/main" id="{9FD54D20-4C70-452F-9B7D-2C365BD533F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11605" y="2017336"/>
            <a:ext cx="4790846" cy="315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1CAAD44-5414-43CB-AD55-EE9930760600}"/>
              </a:ext>
            </a:extLst>
          </p:cNvPr>
          <p:cNvSpPr>
            <a:spLocks noGrp="1"/>
          </p:cNvSpPr>
          <p:nvPr>
            <p:ph type="title"/>
          </p:nvPr>
        </p:nvSpPr>
        <p:spPr/>
        <p:txBody>
          <a:bodyPr/>
          <a:lstStyle/>
          <a:p>
            <a:r>
              <a:rPr lang="lv-LV" dirty="0"/>
              <a:t>M E Ž S – skābekļa rūpnīca</a:t>
            </a:r>
          </a:p>
        </p:txBody>
      </p:sp>
      <p:sp>
        <p:nvSpPr>
          <p:cNvPr id="4" name="Satura vietturis 3">
            <a:extLst>
              <a:ext uri="{FF2B5EF4-FFF2-40B4-BE49-F238E27FC236}">
                <a16:creationId xmlns:a16="http://schemas.microsoft.com/office/drawing/2014/main" id="{27FEEA82-45E2-40DD-860A-AF7D276EFEAE}"/>
              </a:ext>
            </a:extLst>
          </p:cNvPr>
          <p:cNvSpPr>
            <a:spLocks noGrp="1"/>
          </p:cNvSpPr>
          <p:nvPr>
            <p:ph sz="half" idx="2"/>
          </p:nvPr>
        </p:nvSpPr>
        <p:spPr/>
        <p:txBody>
          <a:bodyPr/>
          <a:lstStyle/>
          <a:p>
            <a:r>
              <a:rPr lang="lv-LV" dirty="0"/>
              <a:t>Skābekļa rūpnīca. Ir dzirdēts arī salīdzinājums, ka koks ir gluži vai skābekļa rūpnīca, taču kādēļ? Izrādās, viens kubikmetrs koksnes izaugot piesaista vienu tonnu ogļskābās gāzes un saražo 727 kilogramus skābekļa. Tas ir kā liels sūklis, kurš palīdz mums atjaunot tik ļoti nepieciešamos skābekļa resursus.</a:t>
            </a:r>
          </a:p>
        </p:txBody>
      </p:sp>
      <p:pic>
        <p:nvPicPr>
          <p:cNvPr id="7170" name="Picture 2" descr="Septiņi fakti, ko, iespējams, nezināji par mežiem Latvijā">
            <a:extLst>
              <a:ext uri="{FF2B5EF4-FFF2-40B4-BE49-F238E27FC236}">
                <a16:creationId xmlns:a16="http://schemas.microsoft.com/office/drawing/2014/main" id="{80C0F0E6-5018-43FF-900D-D13AAD2C74B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89213" y="2308267"/>
            <a:ext cx="4313237" cy="342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6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irsraksts 8">
            <a:extLst>
              <a:ext uri="{FF2B5EF4-FFF2-40B4-BE49-F238E27FC236}">
                <a16:creationId xmlns:a16="http://schemas.microsoft.com/office/drawing/2014/main" id="{50FB9FD7-39C0-41D3-8C8A-2EE2AFE1E3C2}"/>
              </a:ext>
            </a:extLst>
          </p:cNvPr>
          <p:cNvSpPr>
            <a:spLocks noGrp="1"/>
          </p:cNvSpPr>
          <p:nvPr>
            <p:ph type="title"/>
          </p:nvPr>
        </p:nvSpPr>
        <p:spPr/>
        <p:txBody>
          <a:bodyPr/>
          <a:lstStyle/>
          <a:p>
            <a:r>
              <a:rPr lang="lv-LV" dirty="0"/>
              <a:t>Kā samazināt Ekoloģisko P Ē D U?</a:t>
            </a:r>
          </a:p>
        </p:txBody>
      </p:sp>
      <p:sp>
        <p:nvSpPr>
          <p:cNvPr id="10" name="Satura vietturis 9">
            <a:extLst>
              <a:ext uri="{FF2B5EF4-FFF2-40B4-BE49-F238E27FC236}">
                <a16:creationId xmlns:a16="http://schemas.microsoft.com/office/drawing/2014/main" id="{CA18BCE6-09FF-4F7B-ADF0-A9FCF9900D30}"/>
              </a:ext>
            </a:extLst>
          </p:cNvPr>
          <p:cNvSpPr>
            <a:spLocks noGrp="1"/>
          </p:cNvSpPr>
          <p:nvPr>
            <p:ph idx="1"/>
          </p:nvPr>
        </p:nvSpPr>
        <p:spPr/>
        <p:txBody>
          <a:bodyPr/>
          <a:lstStyle/>
          <a:p>
            <a:r>
              <a:rPr lang="lv-LV" dirty="0"/>
              <a:t>TAUPI ENERĢIJU, APKUREI IZMANTO KOKSNES GRANULAS, MALKU UN ŠĶELDU</a:t>
            </a:r>
          </a:p>
          <a:p>
            <a:r>
              <a:rPr lang="lv-LV" dirty="0"/>
              <a:t>IZMANTO SABIEDRISKO TRANSPORTU, RITENI VAI EJ KĀJĀM, TAS SAMAZINĀS IZMEŠU DAUDZUMU NO TRANSPORTA</a:t>
            </a:r>
          </a:p>
          <a:p>
            <a:r>
              <a:rPr lang="lv-LV" dirty="0"/>
              <a:t>IZVĒLIES VIETĒJO, SEZONAI ATBILSTOŠU UN BIOLOĢISKI AUDZĒTU PĀRTIKU</a:t>
            </a:r>
          </a:p>
          <a:p>
            <a:r>
              <a:rPr lang="lv-LV" dirty="0"/>
              <a:t>JA IESPĒJAMS LIETO ENERĢIJU, KAS IEGŪTA NO ALTERNATĪVAJIEM ENERĢIJAS IEGUVES VEIDIEM (SAULES, VĒJA ENERĢIJA).</a:t>
            </a:r>
          </a:p>
        </p:txBody>
      </p:sp>
    </p:spTree>
    <p:extLst>
      <p:ext uri="{BB962C8B-B14F-4D97-AF65-F5344CB8AC3E}">
        <p14:creationId xmlns:p14="http://schemas.microsoft.com/office/powerpoint/2010/main" val="352190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63D0542-0CFA-4ABB-A4FE-B9699C564429}"/>
              </a:ext>
            </a:extLst>
          </p:cNvPr>
          <p:cNvSpPr>
            <a:spLocks noGrp="1"/>
          </p:cNvSpPr>
          <p:nvPr>
            <p:ph type="title"/>
          </p:nvPr>
        </p:nvSpPr>
        <p:spPr/>
        <p:txBody>
          <a:bodyPr/>
          <a:lstStyle/>
          <a:p>
            <a:r>
              <a:rPr lang="lv-LV" dirty="0"/>
              <a:t>Kāds ir «SPRĪDĪŠA» ekoloģiskās pēdas nospiedums? </a:t>
            </a:r>
          </a:p>
        </p:txBody>
      </p:sp>
      <p:sp>
        <p:nvSpPr>
          <p:cNvPr id="3" name="Satura vietturis 2">
            <a:extLst>
              <a:ext uri="{FF2B5EF4-FFF2-40B4-BE49-F238E27FC236}">
                <a16:creationId xmlns:a16="http://schemas.microsoft.com/office/drawing/2014/main" id="{A3D97AE4-CA03-4F6F-B76D-92A47D449747}"/>
              </a:ext>
            </a:extLst>
          </p:cNvPr>
          <p:cNvSpPr>
            <a:spLocks noGrp="1"/>
          </p:cNvSpPr>
          <p:nvPr>
            <p:ph idx="1"/>
          </p:nvPr>
        </p:nvSpPr>
        <p:spPr>
          <a:xfrm>
            <a:off x="2419530" y="2936451"/>
            <a:ext cx="8915400" cy="1021156"/>
          </a:xfrm>
        </p:spPr>
        <p:txBody>
          <a:bodyPr>
            <a:normAutofit/>
          </a:bodyPr>
          <a:lstStyle/>
          <a:p>
            <a:r>
              <a:rPr lang="lv-LV" dirty="0"/>
              <a:t>LAI ekoloģiskās pēdas nospiedums NETURPINĀTU augt, mūsu katra rokās ir mazināt ekoloģiskās pēdas nospiedumu, atbildīgi pieņemot nelielus lēmumus ik dienu.</a:t>
            </a:r>
          </a:p>
          <a:p>
            <a:endParaRPr lang="lv-LV" dirty="0"/>
          </a:p>
          <a:p>
            <a:endParaRPr lang="lv-LV" dirty="0"/>
          </a:p>
        </p:txBody>
      </p:sp>
      <p:pic>
        <p:nvPicPr>
          <p:cNvPr id="11268" name="Picture 4" descr="https://www.latforin.info/wp-content/uploads/2015/10/2_12082013.jpg">
            <a:extLst>
              <a:ext uri="{FF2B5EF4-FFF2-40B4-BE49-F238E27FC236}">
                <a16:creationId xmlns:a16="http://schemas.microsoft.com/office/drawing/2014/main" id="{8D332191-9750-4007-8CA5-611EE110B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443" y="4185501"/>
            <a:ext cx="3333750" cy="219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71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BA77F0D0-D780-4C64-B0C1-3527950ED99F}"/>
              </a:ext>
            </a:extLst>
          </p:cNvPr>
          <p:cNvSpPr>
            <a:spLocks noGrp="1"/>
          </p:cNvSpPr>
          <p:nvPr>
            <p:ph type="title"/>
          </p:nvPr>
        </p:nvSpPr>
        <p:spPr/>
        <p:txBody>
          <a:bodyPr/>
          <a:lstStyle/>
          <a:p>
            <a:r>
              <a:rPr lang="lv-LV" dirty="0"/>
              <a:t>Mūsu </a:t>
            </a:r>
            <a:r>
              <a:rPr lang="lv-LV" b="1" dirty="0"/>
              <a:t>P Ē D A</a:t>
            </a:r>
          </a:p>
        </p:txBody>
      </p:sp>
      <p:sp>
        <p:nvSpPr>
          <p:cNvPr id="5" name="Satura vietturis 4">
            <a:extLst>
              <a:ext uri="{FF2B5EF4-FFF2-40B4-BE49-F238E27FC236}">
                <a16:creationId xmlns:a16="http://schemas.microsoft.com/office/drawing/2014/main" id="{62752F0E-5525-455D-83D1-EEDC3705168C}"/>
              </a:ext>
            </a:extLst>
          </p:cNvPr>
          <p:cNvSpPr>
            <a:spLocks noGrp="1"/>
          </p:cNvSpPr>
          <p:nvPr>
            <p:ph sz="half" idx="1"/>
          </p:nvPr>
        </p:nvSpPr>
        <p:spPr/>
        <p:txBody>
          <a:bodyPr/>
          <a:lstStyle/>
          <a:p>
            <a:pPr algn="ctr"/>
            <a:r>
              <a:rPr lang="lv-LV" b="1" dirty="0"/>
              <a:t>2022. gads</a:t>
            </a:r>
          </a:p>
          <a:p>
            <a:r>
              <a:rPr lang="lv-LV" dirty="0"/>
              <a:t>12761,71 kg C02 Enerģija</a:t>
            </a:r>
          </a:p>
          <a:p>
            <a:r>
              <a:rPr lang="lv-LV" dirty="0"/>
              <a:t>766,00 kg Co2 Transports</a:t>
            </a:r>
          </a:p>
          <a:p>
            <a:r>
              <a:rPr lang="lv-LV" dirty="0"/>
              <a:t>51,02 kg CO2 Ūdens</a:t>
            </a:r>
          </a:p>
          <a:p>
            <a:r>
              <a:rPr lang="lv-LV" dirty="0"/>
              <a:t>129,67 kg CO2 Atkritumi</a:t>
            </a:r>
          </a:p>
          <a:p>
            <a:endParaRPr lang="lv-LV" dirty="0"/>
          </a:p>
          <a:p>
            <a:r>
              <a:rPr lang="lv-LV" b="1" dirty="0"/>
              <a:t>KOPĀ 13708,40 kg CO2</a:t>
            </a:r>
          </a:p>
        </p:txBody>
      </p:sp>
      <p:sp>
        <p:nvSpPr>
          <p:cNvPr id="6" name="Satura vietturis 5">
            <a:extLst>
              <a:ext uri="{FF2B5EF4-FFF2-40B4-BE49-F238E27FC236}">
                <a16:creationId xmlns:a16="http://schemas.microsoft.com/office/drawing/2014/main" id="{A22BEF1F-BC86-4E1C-B2C2-2302DBE9D702}"/>
              </a:ext>
            </a:extLst>
          </p:cNvPr>
          <p:cNvSpPr>
            <a:spLocks noGrp="1"/>
          </p:cNvSpPr>
          <p:nvPr>
            <p:ph sz="half" idx="2"/>
          </p:nvPr>
        </p:nvSpPr>
        <p:spPr/>
        <p:txBody>
          <a:bodyPr/>
          <a:lstStyle/>
          <a:p>
            <a:pPr algn="ctr"/>
            <a:r>
              <a:rPr lang="lv-LV" b="1" dirty="0"/>
              <a:t>2023. gads</a:t>
            </a:r>
          </a:p>
          <a:p>
            <a:r>
              <a:rPr lang="lv-LV" dirty="0"/>
              <a:t>12905,22 kg C02 Enerģija</a:t>
            </a:r>
          </a:p>
          <a:p>
            <a:r>
              <a:rPr lang="lv-LV" dirty="0"/>
              <a:t>1364.00 kg Co2 Transports</a:t>
            </a:r>
          </a:p>
          <a:p>
            <a:r>
              <a:rPr lang="lv-LV" dirty="0"/>
              <a:t>53.16 kg CO2 Ūdens</a:t>
            </a:r>
          </a:p>
          <a:p>
            <a:r>
              <a:rPr lang="lv-LV" dirty="0"/>
              <a:t>50.2556 kg CO2 Atkritumi</a:t>
            </a:r>
          </a:p>
          <a:p>
            <a:endParaRPr lang="lv-LV" dirty="0"/>
          </a:p>
          <a:p>
            <a:r>
              <a:rPr lang="lv-LV" b="1" dirty="0"/>
              <a:t>KOPĀ 14327,62 kg CO2</a:t>
            </a:r>
          </a:p>
          <a:p>
            <a:pPr marL="0" indent="0">
              <a:buNone/>
            </a:pPr>
            <a:endParaRPr lang="lv-LV" dirty="0"/>
          </a:p>
        </p:txBody>
      </p:sp>
    </p:spTree>
    <p:extLst>
      <p:ext uri="{BB962C8B-B14F-4D97-AF65-F5344CB8AC3E}">
        <p14:creationId xmlns:p14="http://schemas.microsoft.com/office/powerpoint/2010/main" val="339267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65A4EFA4-4F2E-4E29-96BE-27BF80DC9C5B}"/>
              </a:ext>
            </a:extLst>
          </p:cNvPr>
          <p:cNvSpPr>
            <a:spLocks noGrp="1"/>
          </p:cNvSpPr>
          <p:nvPr>
            <p:ph type="ctrTitle"/>
          </p:nvPr>
        </p:nvSpPr>
        <p:spPr/>
        <p:txBody>
          <a:bodyPr/>
          <a:lstStyle/>
          <a:p>
            <a:r>
              <a:rPr lang="lv-LV" dirty="0"/>
              <a:t>Paldies!</a:t>
            </a:r>
          </a:p>
        </p:txBody>
      </p:sp>
      <p:pic>
        <p:nvPicPr>
          <p:cNvPr id="4" name="Attēls 3" descr="Attēls, kurā ir gaisma&#10;&#10;Apraksts ģenerēts automātiski">
            <a:extLst>
              <a:ext uri="{FF2B5EF4-FFF2-40B4-BE49-F238E27FC236}">
                <a16:creationId xmlns:a16="http://schemas.microsoft.com/office/drawing/2014/main" id="{E117509D-9567-469D-9440-49409F8736D4}"/>
              </a:ext>
            </a:extLst>
          </p:cNvPr>
          <p:cNvPicPr/>
          <p:nvPr/>
        </p:nvPicPr>
        <p:blipFill>
          <a:blip r:embed="rId3"/>
          <a:srcRect l="209" r="1" b="1"/>
          <a:stretch>
            <a:fillRect/>
          </a:stretch>
        </p:blipFill>
        <p:spPr>
          <a:xfrm>
            <a:off x="2514600" y="632070"/>
            <a:ext cx="8362950" cy="3013919"/>
          </a:xfrm>
          <a:prstGeom prst="rect">
            <a:avLst/>
          </a:prstGeom>
          <a:noFill/>
          <a:ln>
            <a:noFill/>
            <a:prstDash/>
          </a:ln>
        </p:spPr>
      </p:pic>
    </p:spTree>
    <p:extLst>
      <p:ext uri="{BB962C8B-B14F-4D97-AF65-F5344CB8AC3E}">
        <p14:creationId xmlns:p14="http://schemas.microsoft.com/office/powerpoint/2010/main" val="280578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940B978-86E7-4CD0-971C-DE8CB7E8CC3A}"/>
              </a:ext>
            </a:extLst>
          </p:cNvPr>
          <p:cNvSpPr>
            <a:spLocks noGrp="1"/>
          </p:cNvSpPr>
          <p:nvPr>
            <p:ph type="title"/>
          </p:nvPr>
        </p:nvSpPr>
        <p:spPr/>
        <p:txBody>
          <a:bodyPr/>
          <a:lstStyle/>
          <a:p>
            <a:r>
              <a:rPr lang="lv-LV" dirty="0"/>
              <a:t>Klimata izmaiņas ir REALITĀTE</a:t>
            </a:r>
          </a:p>
        </p:txBody>
      </p:sp>
      <p:sp>
        <p:nvSpPr>
          <p:cNvPr id="3" name="Satura vietturis 2">
            <a:extLst>
              <a:ext uri="{FF2B5EF4-FFF2-40B4-BE49-F238E27FC236}">
                <a16:creationId xmlns:a16="http://schemas.microsoft.com/office/drawing/2014/main" id="{6F97F282-69AA-4A29-BC31-9709F5727D60}"/>
              </a:ext>
            </a:extLst>
          </p:cNvPr>
          <p:cNvSpPr>
            <a:spLocks noGrp="1"/>
          </p:cNvSpPr>
          <p:nvPr>
            <p:ph idx="1"/>
          </p:nvPr>
        </p:nvSpPr>
        <p:spPr>
          <a:xfrm>
            <a:off x="2589212" y="1571625"/>
            <a:ext cx="8915400" cy="4339597"/>
          </a:xfrm>
        </p:spPr>
        <p:txBody>
          <a:bodyPr>
            <a:normAutofit/>
          </a:bodyPr>
          <a:lstStyle/>
          <a:p>
            <a:r>
              <a:rPr lang="lv-LV" dirty="0"/>
              <a:t>Klimata izmaiņas ir REALITĀTE un pie tā vainojama tieši CILVĒKU RĪCĪBA (to pierāda zinātnieku pētījumi).</a:t>
            </a:r>
          </a:p>
          <a:p>
            <a:r>
              <a:rPr lang="lv-LV" dirty="0"/>
              <a:t>Mūsu atbildība ir darīt visu iespējamo, lai mūsu planētas klimats atgūtu līdzsvaru.</a:t>
            </a:r>
          </a:p>
          <a:p>
            <a:r>
              <a:rPr lang="lv-LV" dirty="0"/>
              <a:t>Tāpēc, lai to nodrošinātu, vidēji 1pasaules iedzīvotājs gada laikā nedrīkst radīt vairāk nekā 3,7 tonnas siltumnīcas efekta gāzu (SEG) jeb CO2</a:t>
            </a:r>
          </a:p>
          <a:p>
            <a:r>
              <a:rPr lang="lv-LV" dirty="0"/>
              <a:t>Katru gadu šis rādītājs </a:t>
            </a:r>
            <a:r>
              <a:rPr lang="lv-LV" dirty="0" err="1"/>
              <a:t>iŗ</a:t>
            </a:r>
            <a:r>
              <a:rPr lang="lv-LV" dirty="0"/>
              <a:t> jāsamazina par 9%.</a:t>
            </a:r>
          </a:p>
          <a:p>
            <a:endParaRPr lang="lv-LV" dirty="0"/>
          </a:p>
          <a:p>
            <a:r>
              <a:rPr lang="lv-LV" dirty="0"/>
              <a:t>KO MĒS KATRS VARAM DARĪT?</a:t>
            </a:r>
          </a:p>
          <a:p>
            <a:r>
              <a:rPr lang="lv-LV" dirty="0"/>
              <a:t>KĀ TU VARI PALĪDZĒT ZEMEI?</a:t>
            </a:r>
          </a:p>
          <a:p>
            <a:pPr marL="0" indent="0">
              <a:buNone/>
            </a:pPr>
            <a:endParaRPr lang="lv-LV" dirty="0"/>
          </a:p>
          <a:p>
            <a:endParaRPr lang="lv-LV" dirty="0"/>
          </a:p>
        </p:txBody>
      </p:sp>
    </p:spTree>
    <p:extLst>
      <p:ext uri="{BB962C8B-B14F-4D97-AF65-F5344CB8AC3E}">
        <p14:creationId xmlns:p14="http://schemas.microsoft.com/office/powerpoint/2010/main" val="42903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996C2C7-1039-4B7D-ACDB-973070C83B30}"/>
              </a:ext>
            </a:extLst>
          </p:cNvPr>
          <p:cNvSpPr>
            <a:spLocks noGrp="1"/>
          </p:cNvSpPr>
          <p:nvPr>
            <p:ph type="title"/>
          </p:nvPr>
        </p:nvSpPr>
        <p:spPr/>
        <p:txBody>
          <a:bodyPr/>
          <a:lstStyle/>
          <a:p>
            <a:r>
              <a:rPr lang="lv-LV" dirty="0"/>
              <a:t>MŪSU PLANĒTA</a:t>
            </a:r>
          </a:p>
        </p:txBody>
      </p:sp>
      <p:sp>
        <p:nvSpPr>
          <p:cNvPr id="3" name="Satura vietturis 2">
            <a:extLst>
              <a:ext uri="{FF2B5EF4-FFF2-40B4-BE49-F238E27FC236}">
                <a16:creationId xmlns:a16="http://schemas.microsoft.com/office/drawing/2014/main" id="{DA5D896A-AFB1-4615-8AC6-11E95941ED9A}"/>
              </a:ext>
            </a:extLst>
          </p:cNvPr>
          <p:cNvSpPr>
            <a:spLocks noGrp="1"/>
          </p:cNvSpPr>
          <p:nvPr>
            <p:ph sz="half" idx="1"/>
          </p:nvPr>
        </p:nvSpPr>
        <p:spPr/>
        <p:txBody>
          <a:bodyPr>
            <a:normAutofit lnSpcReduction="10000"/>
          </a:bodyPr>
          <a:lstStyle/>
          <a:p>
            <a:r>
              <a:rPr lang="lv-LV" dirty="0"/>
              <a:t>Tā ir mājas 7,7 miljardiem cilvēku, aptuveni 100 miljoniem dzīvnieku sugu un neskaitāmiem augiem.</a:t>
            </a:r>
          </a:p>
          <a:p>
            <a:r>
              <a:rPr lang="lv-LV" dirty="0"/>
              <a:t>Zemi apņem atmosfēra – no dažādām gāzēm sastāvošs gaisa apvalks. Tā gādā par to, lai gaisa temperatūra krasi nesvārstītos un dzīvība uz Zemes būtu iespējama.</a:t>
            </a:r>
          </a:p>
          <a:p>
            <a:r>
              <a:rPr lang="lv-LV" dirty="0"/>
              <a:t>Bija jāpaiet vairāk nekā 4 miljardiem gadu, lai mūsu planēta izveidotos tāda, kāda tā ir šodien. Zeme ir brīnumdarbs, tāpēc mums tā ir jāsargā. </a:t>
            </a:r>
          </a:p>
        </p:txBody>
      </p:sp>
      <p:sp>
        <p:nvSpPr>
          <p:cNvPr id="4" name="Satura vietturis 3">
            <a:extLst>
              <a:ext uri="{FF2B5EF4-FFF2-40B4-BE49-F238E27FC236}">
                <a16:creationId xmlns:a16="http://schemas.microsoft.com/office/drawing/2014/main" id="{49997FD8-E393-4ECA-B168-0436F472C0C4}"/>
              </a:ext>
            </a:extLst>
          </p:cNvPr>
          <p:cNvSpPr>
            <a:spLocks noGrp="1"/>
          </p:cNvSpPr>
          <p:nvPr>
            <p:ph sz="half" idx="2"/>
          </p:nvPr>
        </p:nvSpPr>
        <p:spPr/>
        <p:txBody>
          <a:bodyPr>
            <a:normAutofit lnSpcReduction="10000"/>
          </a:bodyPr>
          <a:lstStyle/>
          <a:p>
            <a:r>
              <a:rPr lang="lv-LV" dirty="0"/>
              <a:t>Vecums 4,6 miljardi gadu</a:t>
            </a:r>
          </a:p>
          <a:p>
            <a:r>
              <a:rPr lang="lv-LV" dirty="0"/>
              <a:t>Masa 5972 triljoni tonnu</a:t>
            </a:r>
          </a:p>
          <a:p>
            <a:r>
              <a:rPr lang="lv-LV" dirty="0"/>
              <a:t>Zemes apkārtmērs (ekvatoriālais)40 076,592 kilometri</a:t>
            </a:r>
          </a:p>
          <a:p>
            <a:r>
              <a:rPr lang="lv-LV" dirty="0"/>
              <a:t>Virsmas laukums 510,05 miljoni kvadrātkilometru</a:t>
            </a:r>
          </a:p>
          <a:p>
            <a:r>
              <a:rPr lang="lv-LV" dirty="0"/>
              <a:t>Sauszeme 148,9 miljoni kvadrātkilometru</a:t>
            </a:r>
          </a:p>
          <a:p>
            <a:r>
              <a:rPr lang="lv-LV" dirty="0"/>
              <a:t>Ūdeņi 361,15 miljoni kvadrātkilometru</a:t>
            </a:r>
          </a:p>
          <a:p>
            <a:endParaRPr lang="lv-LV" dirty="0"/>
          </a:p>
        </p:txBody>
      </p:sp>
    </p:spTree>
    <p:extLst>
      <p:ext uri="{BB962C8B-B14F-4D97-AF65-F5344CB8AC3E}">
        <p14:creationId xmlns:p14="http://schemas.microsoft.com/office/powerpoint/2010/main" val="337657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CC8A37-40D9-4FE9-81CE-0D2AF989685E}"/>
              </a:ext>
            </a:extLst>
          </p:cNvPr>
          <p:cNvSpPr>
            <a:spLocks noGrp="1"/>
          </p:cNvSpPr>
          <p:nvPr>
            <p:ph type="title"/>
          </p:nvPr>
        </p:nvSpPr>
        <p:spPr/>
        <p:txBody>
          <a:bodyPr/>
          <a:lstStyle/>
          <a:p>
            <a:r>
              <a:rPr lang="lv-LV" dirty="0"/>
              <a:t>Kas ir CO2 jeb siltumnīcas efekts</a:t>
            </a:r>
          </a:p>
        </p:txBody>
      </p:sp>
      <p:sp>
        <p:nvSpPr>
          <p:cNvPr id="3" name="Satura vietturis 2">
            <a:extLst>
              <a:ext uri="{FF2B5EF4-FFF2-40B4-BE49-F238E27FC236}">
                <a16:creationId xmlns:a16="http://schemas.microsoft.com/office/drawing/2014/main" id="{4AAD4095-F4AF-463C-97B8-06C9B9C958D4}"/>
              </a:ext>
            </a:extLst>
          </p:cNvPr>
          <p:cNvSpPr>
            <a:spLocks noGrp="1"/>
          </p:cNvSpPr>
          <p:nvPr>
            <p:ph idx="1"/>
          </p:nvPr>
        </p:nvSpPr>
        <p:spPr>
          <a:xfrm>
            <a:off x="2589212" y="2508682"/>
            <a:ext cx="8915400" cy="3402540"/>
          </a:xfrm>
        </p:spPr>
        <p:txBody>
          <a:bodyPr/>
          <a:lstStyle/>
          <a:p>
            <a:pPr marL="0" indent="0">
              <a:buNone/>
            </a:pPr>
            <a:endParaRPr lang="lv-LV" dirty="0"/>
          </a:p>
        </p:txBody>
      </p:sp>
      <p:pic>
        <p:nvPicPr>
          <p:cNvPr id="3074" name="Picture 2" descr="Globālā Sasilšana">
            <a:extLst>
              <a:ext uri="{FF2B5EF4-FFF2-40B4-BE49-F238E27FC236}">
                <a16:creationId xmlns:a16="http://schemas.microsoft.com/office/drawing/2014/main" id="{CD69F675-A691-4E58-BAE1-2FD29B97E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874" y="1234911"/>
            <a:ext cx="9898602" cy="532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D2E0317-2CE8-408F-8F57-DC15BCB3AD08}"/>
              </a:ext>
            </a:extLst>
          </p:cNvPr>
          <p:cNvSpPr>
            <a:spLocks noGrp="1"/>
          </p:cNvSpPr>
          <p:nvPr>
            <p:ph type="title"/>
          </p:nvPr>
        </p:nvSpPr>
        <p:spPr/>
        <p:txBody>
          <a:bodyPr>
            <a:normAutofit fontScale="90000"/>
          </a:bodyPr>
          <a:lstStyle/>
          <a:p>
            <a:r>
              <a:rPr lang="lv-LV" dirty="0"/>
              <a:t>Cilvēku darbība maina atmosfēras sastāvu. CO2 gāzes uzkrājas atmosfērā un rodas siltumnīcas efekts:</a:t>
            </a:r>
            <a:br>
              <a:rPr lang="lv-LV" dirty="0"/>
            </a:br>
            <a:r>
              <a:rPr lang="lv-LV" dirty="0"/>
              <a:t> </a:t>
            </a:r>
            <a:br>
              <a:rPr lang="lv-LV" dirty="0"/>
            </a:br>
            <a:endParaRPr lang="lv-LV" dirty="0"/>
          </a:p>
        </p:txBody>
      </p:sp>
      <p:sp>
        <p:nvSpPr>
          <p:cNvPr id="3" name="Satura vietturis 2">
            <a:extLst>
              <a:ext uri="{FF2B5EF4-FFF2-40B4-BE49-F238E27FC236}">
                <a16:creationId xmlns:a16="http://schemas.microsoft.com/office/drawing/2014/main" id="{961DB2C8-E0B2-417C-979E-F5A0BA64B0A2}"/>
              </a:ext>
            </a:extLst>
          </p:cNvPr>
          <p:cNvSpPr>
            <a:spLocks noGrp="1"/>
          </p:cNvSpPr>
          <p:nvPr>
            <p:ph idx="1"/>
          </p:nvPr>
        </p:nvSpPr>
        <p:spPr>
          <a:xfrm>
            <a:off x="2589212" y="2133600"/>
            <a:ext cx="8915400" cy="4121246"/>
          </a:xfrm>
        </p:spPr>
        <p:txBody>
          <a:bodyPr/>
          <a:lstStyle/>
          <a:p>
            <a:pPr marL="0" indent="0">
              <a:buNone/>
            </a:pPr>
            <a:endParaRPr lang="lv-LV" dirty="0"/>
          </a:p>
          <a:p>
            <a:pPr marL="0" indent="0">
              <a:buNone/>
            </a:pPr>
            <a:endParaRPr lang="lv-LV" dirty="0"/>
          </a:p>
        </p:txBody>
      </p:sp>
      <p:pic>
        <p:nvPicPr>
          <p:cNvPr id="4100" name="Picture 4" descr="https://uzd-resources.azureedge.net/c49a0b14-8746-4f5b-b475-8d8b2949a94e/Siltumn%C4%ABcas%20efekts.png">
            <a:extLst>
              <a:ext uri="{FF2B5EF4-FFF2-40B4-BE49-F238E27FC236}">
                <a16:creationId xmlns:a16="http://schemas.microsoft.com/office/drawing/2014/main" id="{772537E5-758F-4064-A0C4-09F9B400C7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4" t="8785" r="984" b="-630"/>
          <a:stretch/>
        </p:blipFill>
        <p:spPr bwMode="auto">
          <a:xfrm>
            <a:off x="2424113" y="2133600"/>
            <a:ext cx="8624101" cy="459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27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37A6993-E121-4B11-8FDF-8F8A4979450F}"/>
              </a:ext>
            </a:extLst>
          </p:cNvPr>
          <p:cNvSpPr>
            <a:spLocks noGrp="1"/>
          </p:cNvSpPr>
          <p:nvPr>
            <p:ph type="title"/>
          </p:nvPr>
        </p:nvSpPr>
        <p:spPr/>
        <p:txBody>
          <a:bodyPr/>
          <a:lstStyle/>
          <a:p>
            <a:r>
              <a:rPr lang="lv-LV" dirty="0"/>
              <a:t>Mežs – svarīgākais CO2 piesaistes avots</a:t>
            </a:r>
          </a:p>
        </p:txBody>
      </p:sp>
      <p:pic>
        <p:nvPicPr>
          <p:cNvPr id="1028" name="Picture 4" descr="https://www.lvm.lv/cache/thumbs/images_lvm_Par_mums_CO2_CO2_piesaiste2_png_1519551695_fit_1024_768.png">
            <a:extLst>
              <a:ext uri="{FF2B5EF4-FFF2-40B4-BE49-F238E27FC236}">
                <a16:creationId xmlns:a16="http://schemas.microsoft.com/office/drawing/2014/main" id="{8C465ED7-E6F9-489E-96EB-ABBEB893C5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47387" y="2059619"/>
            <a:ext cx="7452150" cy="424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4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9DA9AC-99FF-4C90-A723-2DCBEE941C94}"/>
              </a:ext>
            </a:extLst>
          </p:cNvPr>
          <p:cNvSpPr>
            <a:spLocks noGrp="1"/>
          </p:cNvSpPr>
          <p:nvPr>
            <p:ph type="title"/>
          </p:nvPr>
        </p:nvSpPr>
        <p:spPr/>
        <p:txBody>
          <a:bodyPr/>
          <a:lstStyle/>
          <a:p>
            <a:r>
              <a:rPr lang="lv-LV" dirty="0"/>
              <a:t>Ko dara mežs?</a:t>
            </a:r>
          </a:p>
        </p:txBody>
      </p:sp>
      <p:sp>
        <p:nvSpPr>
          <p:cNvPr id="3" name="Satura vietturis 2">
            <a:extLst>
              <a:ext uri="{FF2B5EF4-FFF2-40B4-BE49-F238E27FC236}">
                <a16:creationId xmlns:a16="http://schemas.microsoft.com/office/drawing/2014/main" id="{17C57BCD-E91C-466C-9462-2390309E6C56}"/>
              </a:ext>
            </a:extLst>
          </p:cNvPr>
          <p:cNvSpPr>
            <a:spLocks noGrp="1"/>
          </p:cNvSpPr>
          <p:nvPr>
            <p:ph idx="1"/>
          </p:nvPr>
        </p:nvSpPr>
        <p:spPr/>
        <p:txBody>
          <a:bodyPr/>
          <a:lstStyle/>
          <a:p>
            <a:r>
              <a:rPr lang="lv-LV" dirty="0"/>
              <a:t>Mežs darbojas kā oglekļa piesaistītājs, jo fotosintēzes procesā koki piesaista CO</a:t>
            </a:r>
            <a:r>
              <a:rPr lang="lv-LV" baseline="-25000" dirty="0"/>
              <a:t>2</a:t>
            </a:r>
            <a:r>
              <a:rPr lang="lv-LV" dirty="0"/>
              <a:t> no atmosfēras, akumulējot oglekli un atbrīvojot skābekli.</a:t>
            </a:r>
          </a:p>
          <a:p>
            <a:r>
              <a:rPr lang="lv-LV" dirty="0"/>
              <a:t>Ilgtspējīgi apsaimniekotā mežā oglekļa uzkrāšanās nekad neapstājas, jo jaunie kociņi aizstāj nocirstos. Nocirstā kokā ogleklis joprojām ir piesaistīts - kā oglekli uzglabājoša „noliktava”. Jaunaudzes ļoti cītīgi piesaista CO</a:t>
            </a:r>
            <a:r>
              <a:rPr lang="lv-LV" baseline="-25000" dirty="0"/>
              <a:t>2</a:t>
            </a:r>
            <a:r>
              <a:rPr lang="lv-LV" dirty="0"/>
              <a:t> un izmanto to augšanai, savukārt veci koki aug lēni un atmirstot sāk sadalīties, izdalot CO</a:t>
            </a:r>
            <a:r>
              <a:rPr lang="lv-LV" baseline="-25000" dirty="0"/>
              <a:t>2</a:t>
            </a:r>
            <a:r>
              <a:rPr lang="lv-LV" dirty="0"/>
              <a:t>.</a:t>
            </a:r>
          </a:p>
          <a:p>
            <a:r>
              <a:rPr lang="lv-LV" dirty="0"/>
              <a:t>LVM apsaimniekotajos mežos ik gadus, mežs pieaugot, piesaista 4,1 milj. tonnu oglekļa jeb 15 milj. tonnu CO</a:t>
            </a:r>
            <a:r>
              <a:rPr lang="lv-LV" baseline="-25000" dirty="0"/>
              <a:t>2 </a:t>
            </a:r>
            <a:r>
              <a:rPr lang="lv-LV" baseline="-25000" dirty="0" err="1"/>
              <a:t>ekv</a:t>
            </a:r>
            <a:r>
              <a:rPr lang="lv-LV" baseline="-25000" dirty="0"/>
              <a:t>.</a:t>
            </a:r>
            <a:r>
              <a:rPr lang="lv-LV" dirty="0"/>
              <a:t>, bet kopējais uzkrājums dzīvajā biomasā jeb visos LVM apsaimniekotajos mežos ir 123 milj. tonnu oglekļa jeb 450 milj. tonnu CO</a:t>
            </a:r>
            <a:r>
              <a:rPr lang="lv-LV" baseline="-25000" dirty="0"/>
              <a:t>2 </a:t>
            </a:r>
            <a:r>
              <a:rPr lang="lv-LV" baseline="-25000" dirty="0" err="1"/>
              <a:t>ekv</a:t>
            </a:r>
            <a:r>
              <a:rPr lang="lv-LV" baseline="-25000" dirty="0"/>
              <a:t>.</a:t>
            </a:r>
            <a:r>
              <a:rPr lang="lv-LV" dirty="0"/>
              <a:t> (emisiju pārrēķinu koeficients no oglekļa uz oglekļa dioksīdu ir 3.67).</a:t>
            </a:r>
          </a:p>
          <a:p>
            <a:endParaRPr lang="lv-LV" dirty="0"/>
          </a:p>
        </p:txBody>
      </p:sp>
    </p:spTree>
    <p:extLst>
      <p:ext uri="{BB962C8B-B14F-4D97-AF65-F5344CB8AC3E}">
        <p14:creationId xmlns:p14="http://schemas.microsoft.com/office/powerpoint/2010/main" val="199442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FAB284-99AC-4477-BB0F-D964A03E6BB2}"/>
              </a:ext>
            </a:extLst>
          </p:cNvPr>
          <p:cNvSpPr>
            <a:spLocks noGrp="1"/>
          </p:cNvSpPr>
          <p:nvPr>
            <p:ph type="title"/>
          </p:nvPr>
        </p:nvSpPr>
        <p:spPr>
          <a:xfrm>
            <a:off x="3091992" y="697584"/>
            <a:ext cx="6485641" cy="1131216"/>
          </a:xfrm>
        </p:spPr>
        <p:txBody>
          <a:bodyPr>
            <a:normAutofit/>
          </a:bodyPr>
          <a:lstStyle/>
          <a:p>
            <a:r>
              <a:rPr lang="lv-LV" dirty="0"/>
              <a:t>Ko dara mežs?</a:t>
            </a:r>
          </a:p>
        </p:txBody>
      </p:sp>
      <p:sp>
        <p:nvSpPr>
          <p:cNvPr id="3" name="Satura vietturis 2">
            <a:extLst>
              <a:ext uri="{FF2B5EF4-FFF2-40B4-BE49-F238E27FC236}">
                <a16:creationId xmlns:a16="http://schemas.microsoft.com/office/drawing/2014/main" id="{B95772D1-CF01-4F7F-8EEB-833A46DD1752}"/>
              </a:ext>
            </a:extLst>
          </p:cNvPr>
          <p:cNvSpPr>
            <a:spLocks noGrp="1"/>
          </p:cNvSpPr>
          <p:nvPr>
            <p:ph idx="1"/>
          </p:nvPr>
        </p:nvSpPr>
        <p:spPr/>
        <p:txBody>
          <a:bodyPr/>
          <a:lstStyle/>
          <a:p>
            <a:r>
              <a:rPr lang="lv-LV" b="1" i="1" dirty="0"/>
              <a:t>CO</a:t>
            </a:r>
            <a:r>
              <a:rPr lang="lv-LV" b="1" i="1" baseline="-25000" dirty="0"/>
              <a:t>2 </a:t>
            </a:r>
            <a:r>
              <a:rPr lang="lv-LV" b="1" i="1" dirty="0"/>
              <a:t>piesaiste</a:t>
            </a:r>
            <a:r>
              <a:rPr lang="lv-LV" dirty="0"/>
              <a:t> – atmosfēras oglekļa saistīšana dzīvajā biomasā (virszemes un pazemes biomasā) fotosintēzes procesā.</a:t>
            </a:r>
          </a:p>
          <a:p>
            <a:r>
              <a:rPr lang="lv-LV" b="1" i="1" dirty="0"/>
              <a:t>Pazemes biomasa</a:t>
            </a:r>
            <a:r>
              <a:rPr lang="lv-LV" dirty="0"/>
              <a:t> – augoša koka dzīvās saknes un celms līdz 1% no koka augstuma.</a:t>
            </a:r>
          </a:p>
          <a:p>
            <a:r>
              <a:rPr lang="lv-LV" b="1" i="1" dirty="0"/>
              <a:t>Virszemes biomasa</a:t>
            </a:r>
            <a:r>
              <a:rPr lang="lv-LV" dirty="0"/>
              <a:t> – augoša koka virszemes daļa, tajā skaitā stumbrs, zari, miza, sēklas un lapotne</a:t>
            </a:r>
            <a:r>
              <a:rPr lang="lv-LV" b="1" dirty="0"/>
              <a:t>.</a:t>
            </a:r>
            <a:endParaRPr lang="lv-LV" dirty="0"/>
          </a:p>
          <a:p>
            <a:r>
              <a:rPr lang="lv-LV" b="1" i="1" dirty="0">
                <a:hlinkClick r:id="rId3"/>
              </a:rPr>
              <a:t>Emisija</a:t>
            </a:r>
            <a:r>
              <a:rPr lang="lv-LV" i="1" dirty="0"/>
              <a:t> </a:t>
            </a:r>
            <a:r>
              <a:rPr lang="lv-LV" dirty="0"/>
              <a:t>- gāzveida vielu izdale atmosfērā.</a:t>
            </a:r>
            <a:br>
              <a:rPr lang="lv-LV" b="1" dirty="0"/>
            </a:br>
            <a:endParaRPr lang="lv-LV" dirty="0"/>
          </a:p>
          <a:p>
            <a:pPr marL="0" indent="0">
              <a:buNone/>
            </a:pPr>
            <a:br>
              <a:rPr lang="lv-LV" dirty="0"/>
            </a:br>
            <a:endParaRPr lang="lv-LV" dirty="0"/>
          </a:p>
        </p:txBody>
      </p:sp>
    </p:spTree>
    <p:extLst>
      <p:ext uri="{BB962C8B-B14F-4D97-AF65-F5344CB8AC3E}">
        <p14:creationId xmlns:p14="http://schemas.microsoft.com/office/powerpoint/2010/main" val="238922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DAFBFE7-DDF0-4259-8098-F42CBACDB77E}"/>
              </a:ext>
            </a:extLst>
          </p:cNvPr>
          <p:cNvSpPr>
            <a:spLocks noGrp="1"/>
          </p:cNvSpPr>
          <p:nvPr>
            <p:ph type="title"/>
          </p:nvPr>
        </p:nvSpPr>
        <p:spPr/>
        <p:txBody>
          <a:bodyPr>
            <a:normAutofit fontScale="90000"/>
          </a:bodyPr>
          <a:lstStyle/>
          <a:p>
            <a:r>
              <a:rPr lang="lv-LV" cap="all" dirty="0"/>
              <a:t>KOKSNES PRODUKTI - OGLEKLI UZGLABĀJOŠA „NOLIKTAVA”</a:t>
            </a:r>
            <a:br>
              <a:rPr lang="lv-LV" cap="all" dirty="0"/>
            </a:br>
            <a:endParaRPr lang="lv-LV" dirty="0"/>
          </a:p>
        </p:txBody>
      </p:sp>
      <p:pic>
        <p:nvPicPr>
          <p:cNvPr id="2052" name="Picture 4" descr="https://www.lvm.lv/cache/thumbs/images_lvm_Par_mums_CO2_Ogleklis_noliktava2_png_1519551695_fit_1024_768.png">
            <a:extLst>
              <a:ext uri="{FF2B5EF4-FFF2-40B4-BE49-F238E27FC236}">
                <a16:creationId xmlns:a16="http://schemas.microsoft.com/office/drawing/2014/main" id="{506DBA49-88CF-42BA-BC90-28C4263381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2695" y="2077375"/>
            <a:ext cx="6818051" cy="443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98076"/>
      </p:ext>
    </p:extLst>
  </p:cSld>
  <p:clrMapOvr>
    <a:masterClrMapping/>
  </p:clrMapOvr>
</p:sld>
</file>

<file path=ppt/theme/theme1.xml><?xml version="1.0" encoding="utf-8"?>
<a:theme xmlns:a="http://schemas.openxmlformats.org/drawingml/2006/main" name="Smilgas">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cd4ad1c-ae26-4c48-9ea5-923e23d1d5fb">
      <UserInfo>
        <DisplayName/>
        <AccountId xsi:nil="true"/>
        <AccountType/>
      </UserInfo>
    </SharedWithUsers>
    <TaxCatchAll xmlns="6cd4ad1c-ae26-4c48-9ea5-923e23d1d5fb" xsi:nil="true"/>
    <lcf76f155ced4ddcb4097134ff3c332f xmlns="24c74340-7e8c-4acf-acfa-9685c025ab0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77E976A11417F64CBA663D45E3796D6E" ma:contentTypeVersion="16" ma:contentTypeDescription="Izveidot jaunu dokumentu." ma:contentTypeScope="" ma:versionID="9a808fb2ba3b493578866d9b1d3785a6">
  <xsd:schema xmlns:xsd="http://www.w3.org/2001/XMLSchema" xmlns:xs="http://www.w3.org/2001/XMLSchema" xmlns:p="http://schemas.microsoft.com/office/2006/metadata/properties" xmlns:ns2="24c74340-7e8c-4acf-acfa-9685c025ab00" xmlns:ns3="6cd4ad1c-ae26-4c48-9ea5-923e23d1d5fb" targetNamespace="http://schemas.microsoft.com/office/2006/metadata/properties" ma:root="true" ma:fieldsID="a94d2987421be43749ec2676da2e562f" ns2:_="" ns3:_="">
    <xsd:import namespace="24c74340-7e8c-4acf-acfa-9685c025ab00"/>
    <xsd:import namespace="6cd4ad1c-ae26-4c48-9ea5-923e23d1d5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c74340-7e8c-4acf-acfa-9685c025ab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d618a1ea-d055-436c-9e6f-be8f207fd4d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d4ad1c-ae26-4c48-9ea5-923e23d1d5fb"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a977e35d-f9bb-484a-977f-63c205ba2aa2}" ma:internalName="TaxCatchAll" ma:showField="CatchAllData" ma:web="6cd4ad1c-ae26-4c48-9ea5-923e23d1d5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644B9-77C5-473D-9B2C-BBC6F4A8F969}">
  <ds:schemaRefs>
    <ds:schemaRef ds:uri="http://schemas.microsoft.com/office/2006/metadata/properties"/>
    <ds:schemaRef ds:uri="http://schemas.microsoft.com/office/infopath/2007/PartnerControls"/>
    <ds:schemaRef ds:uri="6cd4ad1c-ae26-4c48-9ea5-923e23d1d5fb"/>
    <ds:schemaRef ds:uri="24c74340-7e8c-4acf-acfa-9685c025ab00"/>
  </ds:schemaRefs>
</ds:datastoreItem>
</file>

<file path=customXml/itemProps2.xml><?xml version="1.0" encoding="utf-8"?>
<ds:datastoreItem xmlns:ds="http://schemas.openxmlformats.org/officeDocument/2006/customXml" ds:itemID="{D2ABC44B-2A0D-48B6-B1DC-8BE68571B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c74340-7e8c-4acf-acfa-9685c025ab00"/>
    <ds:schemaRef ds:uri="6cd4ad1c-ae26-4c48-9ea5-923e23d1d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4028D3-E906-4920-BD19-12D5D32D2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504</TotalTime>
  <Words>1035</Words>
  <Application>Microsoft Office PowerPoint</Application>
  <PresentationFormat>Platekrāna</PresentationFormat>
  <Paragraphs>76</Paragraphs>
  <Slides>18</Slides>
  <Notes>18</Notes>
  <HiddenSlides>0</HiddenSlides>
  <MMClips>0</MMClips>
  <ScaleCrop>false</ScaleCrop>
  <HeadingPairs>
    <vt:vector size="4" baseType="variant">
      <vt:variant>
        <vt:lpstr>Dizains</vt:lpstr>
      </vt:variant>
      <vt:variant>
        <vt:i4>1</vt:i4>
      </vt:variant>
      <vt:variant>
        <vt:lpstr>Slaidu virsraksti</vt:lpstr>
      </vt:variant>
      <vt:variant>
        <vt:i4>18</vt:i4>
      </vt:variant>
    </vt:vector>
  </HeadingPairs>
  <TitlesOfParts>
    <vt:vector size="19" baseType="lpstr">
      <vt:lpstr>Smilgas</vt:lpstr>
      <vt:lpstr>EKOLOĢISKĀ PĒDA  </vt:lpstr>
      <vt:lpstr>Klimata izmaiņas ir REALITĀTE</vt:lpstr>
      <vt:lpstr>MŪSU PLANĒTA</vt:lpstr>
      <vt:lpstr>Kas ir CO2 jeb siltumnīcas efekts</vt:lpstr>
      <vt:lpstr>Cilvēku darbība maina atmosfēras sastāvu. CO2 gāzes uzkrājas atmosfērā un rodas siltumnīcas efekts:   </vt:lpstr>
      <vt:lpstr>Mežs – svarīgākais CO2 piesaistes avots</vt:lpstr>
      <vt:lpstr>Ko dara mežs?</vt:lpstr>
      <vt:lpstr>Ko dara mežs?</vt:lpstr>
      <vt:lpstr>KOKSNES PRODUKTI - OGLEKLI UZGLABĀJOŠA „NOLIKTAVA” </vt:lpstr>
      <vt:lpstr>KOKSNES PRODUKTI - OGLEKLI UZGLABĀJOŠA „NOLIKTAVA”</vt:lpstr>
      <vt:lpstr>MEŽSAIMNIECISKĀS DARBĪBAS, KAS SEKMĒ CO2 PIESAISTI:  </vt:lpstr>
      <vt:lpstr>Videi draudzīgākais kurināmais ir  M A L K A</vt:lpstr>
      <vt:lpstr>Lētākais kurināmais ir M A L K A</vt:lpstr>
      <vt:lpstr>M E Ž S – skābekļa rūpnīca</vt:lpstr>
      <vt:lpstr>Kā samazināt Ekoloģisko P Ē D U?</vt:lpstr>
      <vt:lpstr>Kāds ir «SPRĪDĪŠA» ekoloģiskās pēdas nospiedums? </vt:lpstr>
      <vt:lpstr>Mūsu P Ē D A</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Darbinieks</dc:creator>
  <cp:lastModifiedBy>Darbinieks</cp:lastModifiedBy>
  <cp:revision>37</cp:revision>
  <dcterms:created xsi:type="dcterms:W3CDTF">2020-11-11T08:43:56Z</dcterms:created>
  <dcterms:modified xsi:type="dcterms:W3CDTF">2025-02-13T11:19:33Z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0x01010077E976A11417F64CBA663D45E3796D6E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