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3" r:id="rId2"/>
    <p:sldId id="482" r:id="rId3"/>
    <p:sldId id="519" r:id="rId4"/>
    <p:sldId id="522" r:id="rId5"/>
    <p:sldId id="518" r:id="rId6"/>
    <p:sldId id="521" r:id="rId7"/>
    <p:sldId id="520" r:id="rId8"/>
    <p:sldId id="493" r:id="rId9"/>
  </p:sldIdLst>
  <p:sldSz cx="12192000" cy="6858000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klusējuma sadaļa" id="{362CBB0B-65A5-4B24-BC09-C216BEDC29BD}">
          <p14:sldIdLst>
            <p14:sldId id="283"/>
            <p14:sldId id="482"/>
            <p14:sldId id="519"/>
            <p14:sldId id="522"/>
            <p14:sldId id="518"/>
            <p14:sldId id="521"/>
            <p14:sldId id="520"/>
            <p14:sldId id="4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2C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1" autoAdjust="0"/>
    <p:restoredTop sz="96247" autoAdjust="0"/>
  </p:normalViewPr>
  <p:slideViewPr>
    <p:cSldViewPr snapToGrid="0">
      <p:cViewPr varScale="1">
        <p:scale>
          <a:sx n="111" d="100"/>
          <a:sy n="111" d="100"/>
        </p:scale>
        <p:origin x="1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698713683178361E-2"/>
          <c:y val="7.8865558035217498E-2"/>
          <c:w val="0.90930130164558809"/>
          <c:h val="0.626190875076785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Sheet3!$A$2</c:f>
              <c:strCache>
                <c:ptCount val="1"/>
                <c:pt idx="0">
                  <c:v>Ieņēmumi no ūdensapgādes un kanalizācijas pakalpojumiem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Sheet3!$B$1:$M$1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Sheet3!$B$2:$M$2</c:f>
              <c:numCache>
                <c:formatCode>#,##0</c:formatCode>
                <c:ptCount val="5"/>
                <c:pt idx="0">
                  <c:v>561749</c:v>
                </c:pt>
                <c:pt idx="1">
                  <c:v>577943</c:v>
                </c:pt>
                <c:pt idx="2">
                  <c:v>710174</c:v>
                </c:pt>
                <c:pt idx="3">
                  <c:v>766686</c:v>
                </c:pt>
                <c:pt idx="4">
                  <c:v>774185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F5-484B-9503-4CE939D3A961}"/>
            </c:ext>
          </c:extLst>
        </c:ser>
        <c:ser>
          <c:idx val="1"/>
          <c:order val="1"/>
          <c:tx>
            <c:strRef>
              <c:f>Sheet3!$A$3</c:f>
              <c:strCache>
                <c:ptCount val="1"/>
                <c:pt idx="0">
                  <c:v>Ieņēmumi no atkritumu apsaimniekošanas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Sheet3!$B$1:$M$1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Sheet3!$B$3:$M$3</c:f>
            </c:numRef>
          </c:val>
          <c:extLst>
            <c:ext xmlns:c16="http://schemas.microsoft.com/office/drawing/2014/chart" uri="{C3380CC4-5D6E-409C-BE32-E72D297353CC}">
              <c16:uniqueId val="{00000001-2FF5-484B-9503-4CE939D3A961}"/>
            </c:ext>
          </c:extLst>
        </c:ser>
        <c:ser>
          <c:idx val="2"/>
          <c:order val="2"/>
          <c:tx>
            <c:strRef>
              <c:f>Sheet3!$A$4</c:f>
              <c:strCache>
                <c:ptCount val="1"/>
                <c:pt idx="0">
                  <c:v>Citi ieņemumi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Sheet3!$B$1:$M$1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Sheet3!$B$4:$M$4</c:f>
              <c:numCache>
                <c:formatCode>#,##0</c:formatCode>
                <c:ptCount val="5"/>
                <c:pt idx="0">
                  <c:v>45619</c:v>
                </c:pt>
                <c:pt idx="1">
                  <c:v>42789</c:v>
                </c:pt>
                <c:pt idx="2">
                  <c:v>60918</c:v>
                </c:pt>
                <c:pt idx="3">
                  <c:v>67668</c:v>
                </c:pt>
                <c:pt idx="4">
                  <c:v>79332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F5-484B-9503-4CE939D3A961}"/>
            </c:ext>
          </c:extLst>
        </c:ser>
        <c:ser>
          <c:idx val="3"/>
          <c:order val="3"/>
          <c:tx>
            <c:strRef>
              <c:f>Sheet3!$A$5</c:f>
              <c:strCache>
                <c:ptCount val="1"/>
                <c:pt idx="0">
                  <c:v>Ieņemumi no būvniecības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104332449160236E-3"/>
                  <c:y val="-7.21784776902887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F5-484B-9503-4CE939D3A961}"/>
                </c:ext>
              </c:extLst>
            </c:dLbl>
            <c:dLbl>
              <c:idx val="1"/>
              <c:layout>
                <c:manualLayout>
                  <c:x val="2.2104332449159629E-3"/>
                  <c:y val="-6.56167979002624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F5-484B-9503-4CE939D3A961}"/>
                </c:ext>
              </c:extLst>
            </c:dLbl>
            <c:dLbl>
              <c:idx val="2"/>
              <c:layout>
                <c:manualLayout>
                  <c:x val="-2.2104332449160847E-3"/>
                  <c:y val="-5.24934383202099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F5-484B-9503-4CE939D3A961}"/>
                </c:ext>
              </c:extLst>
            </c:dLbl>
            <c:dLbl>
              <c:idx val="3"/>
              <c:layout>
                <c:manualLayout>
                  <c:x val="0"/>
                  <c:y val="-4.5931758530183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F5-484B-9503-4CE939D3A961}"/>
                </c:ext>
              </c:extLst>
            </c:dLbl>
            <c:dLbl>
              <c:idx val="4"/>
              <c:layout>
                <c:manualLayout>
                  <c:x val="7.7554925936511743E-3"/>
                  <c:y val="-6.43702079070824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316598941640154E-2"/>
                      <c:h val="0.137696850393700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FF5-484B-9503-4CE939D3A9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Sheet3!$B$1:$M$1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Sheet3!$B$5:$M$5</c:f>
              <c:numCache>
                <c:formatCode>#,##0</c:formatCode>
                <c:ptCount val="5"/>
                <c:pt idx="0">
                  <c:v>19417</c:v>
                </c:pt>
                <c:pt idx="1">
                  <c:v>13085</c:v>
                </c:pt>
                <c:pt idx="2">
                  <c:v>8828</c:v>
                </c:pt>
                <c:pt idx="3">
                  <c:v>1774</c:v>
                </c:pt>
                <c:pt idx="4">
                  <c:v>6321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F5-484B-9503-4CE939D3A96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90753656"/>
        <c:axId val="390749736"/>
      </c:barChart>
      <c:catAx>
        <c:axId val="390753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90749736"/>
        <c:crosses val="autoZero"/>
        <c:auto val="1"/>
        <c:lblAlgn val="ctr"/>
        <c:lblOffset val="100"/>
        <c:noMultiLvlLbl val="0"/>
      </c:catAx>
      <c:valAx>
        <c:axId val="39074973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90753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93329-D3E7-468C-80F4-D22B3B05B41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6FFE939-716F-417A-B51A-D7CF9909FD8B}">
      <dgm:prSet/>
      <dgm:spPr/>
      <dgm:t>
        <a:bodyPr/>
        <a:lstStyle/>
        <a:p>
          <a:pPr>
            <a:lnSpc>
              <a:spcPct val="100000"/>
            </a:lnSpc>
          </a:pPr>
          <a:r>
            <a:rPr lang="lv-LV" b="1" dirty="0"/>
            <a:t>Lokomotīvju nobraukums: 48771 km</a:t>
          </a:r>
          <a:endParaRPr lang="lv-LV" dirty="0"/>
        </a:p>
        <a:p>
          <a:pPr>
            <a:lnSpc>
              <a:spcPct val="100000"/>
            </a:lnSpc>
            <a:buFont typeface="Wingdings" panose="05000000000000000000" pitchFamily="2" charset="2"/>
            <a:buChar char=""/>
          </a:pPr>
          <a:r>
            <a:rPr lang="lv-LV" dirty="0"/>
            <a:t>regulārie reisi 48 312 km</a:t>
          </a:r>
        </a:p>
        <a:p>
          <a:pPr>
            <a:lnSpc>
              <a:spcPct val="100000"/>
            </a:lnSpc>
            <a:buFont typeface="Wingdings" panose="05000000000000000000" pitchFamily="2" charset="2"/>
            <a:buChar char=""/>
          </a:pPr>
          <a:r>
            <a:rPr lang="lv-LV" dirty="0" err="1"/>
            <a:t>specreisi</a:t>
          </a:r>
          <a:r>
            <a:rPr lang="lv-LV" dirty="0"/>
            <a:t> 396 km</a:t>
          </a:r>
        </a:p>
        <a:p>
          <a:pPr>
            <a:lnSpc>
              <a:spcPct val="100000"/>
            </a:lnSpc>
            <a:buFont typeface="Wingdings" panose="05000000000000000000" pitchFamily="2" charset="2"/>
            <a:buChar char=""/>
          </a:pPr>
          <a:r>
            <a:rPr lang="lv-LV" dirty="0"/>
            <a:t>manevri 63 km</a:t>
          </a:r>
          <a:endParaRPr lang="lv-LV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54D4DE9-6217-41B8-942D-544A95706190}" type="parTrans" cxnId="{F443B5AF-FBA0-4D58-9228-1ED4FE693EEF}">
      <dgm:prSet/>
      <dgm:spPr/>
      <dgm:t>
        <a:bodyPr/>
        <a:lstStyle/>
        <a:p>
          <a:endParaRPr lang="lv-LV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2E259EF4-8509-4F12-A91E-76C005BF1682}" type="sibTrans" cxnId="{F443B5AF-FBA0-4D58-9228-1ED4FE693EEF}">
      <dgm:prSet/>
      <dgm:spPr/>
      <dgm:t>
        <a:bodyPr/>
        <a:lstStyle/>
        <a:p>
          <a:endParaRPr lang="lv-LV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70BFC6E8-396F-416E-BE9E-98D388678784}">
      <dgm:prSet/>
      <dgm:spPr/>
      <dgm:t>
        <a:bodyPr/>
        <a:lstStyle/>
        <a:p>
          <a:r>
            <a:rPr lang="lv-LV" b="1" dirty="0"/>
            <a:t>Vagonu nobraukums: 61212 km</a:t>
          </a:r>
          <a:endParaRPr lang="lv-LV" dirty="0"/>
        </a:p>
        <a:p>
          <a:pPr>
            <a:buFont typeface="Wingdings" panose="05000000000000000000" pitchFamily="2" charset="2"/>
            <a:buChar char=""/>
          </a:pPr>
          <a:r>
            <a:rPr lang="lv-LV" dirty="0"/>
            <a:t>regulārie reisi 61116 km</a:t>
          </a:r>
        </a:p>
        <a:p>
          <a:pPr>
            <a:buFont typeface="Wingdings" panose="05000000000000000000" pitchFamily="2" charset="2"/>
            <a:buChar char=""/>
          </a:pPr>
          <a:r>
            <a:rPr lang="lv-LV" dirty="0" err="1"/>
            <a:t>specreisi</a:t>
          </a:r>
          <a:r>
            <a:rPr lang="lv-LV" dirty="0"/>
            <a:t> 63 km</a:t>
          </a:r>
        </a:p>
        <a:p>
          <a:pPr>
            <a:buFont typeface="Wingdings" panose="05000000000000000000" pitchFamily="2" charset="2"/>
            <a:buChar char=""/>
          </a:pPr>
          <a:r>
            <a:rPr lang="lv-LV" dirty="0"/>
            <a:t>manevri 33 km </a:t>
          </a:r>
          <a:endParaRPr lang="lv-LV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0515E800-B871-48C5-AA8B-154492E7D87E}" type="parTrans" cxnId="{1E3DCAED-8D1F-438B-A674-B2FE1824C5E6}">
      <dgm:prSet/>
      <dgm:spPr/>
      <dgm:t>
        <a:bodyPr/>
        <a:lstStyle/>
        <a:p>
          <a:endParaRPr lang="lv-LV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B0F6F55-D80C-4D84-8AB0-A1F1A6BF076F}" type="sibTrans" cxnId="{1E3DCAED-8D1F-438B-A674-B2FE1824C5E6}">
      <dgm:prSet/>
      <dgm:spPr/>
      <dgm:t>
        <a:bodyPr/>
        <a:lstStyle/>
        <a:p>
          <a:endParaRPr lang="lv-LV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04BF2A7-5DF5-4989-B59A-7B56520C0FFA}">
      <dgm:prSet/>
      <dgm:spPr/>
      <dgm:t>
        <a:bodyPr/>
        <a:lstStyle/>
        <a:p>
          <a:r>
            <a:rPr lang="lv-LV" b="1" dirty="0"/>
            <a:t>Pasažieru kilometri: </a:t>
          </a:r>
        </a:p>
        <a:p>
          <a:r>
            <a:rPr lang="lv-LV" b="1" dirty="0"/>
            <a:t>402231 km</a:t>
          </a:r>
          <a:endParaRPr lang="lv-LV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EB109CF-2C60-4FBA-9321-50912408D87C}" type="parTrans" cxnId="{5B3479C9-39A8-455B-AAC4-467A7BDA1272}">
      <dgm:prSet/>
      <dgm:spPr/>
      <dgm:t>
        <a:bodyPr/>
        <a:lstStyle/>
        <a:p>
          <a:endParaRPr lang="lv-LV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DCE6BD9-7343-44AB-84BB-0120037BD131}" type="sibTrans" cxnId="{5B3479C9-39A8-455B-AAC4-467A7BDA1272}">
      <dgm:prSet/>
      <dgm:spPr/>
      <dgm:t>
        <a:bodyPr/>
        <a:lstStyle/>
        <a:p>
          <a:endParaRPr lang="lv-LV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D3404B8-BC9C-4798-AD69-C959443D99CC}">
      <dgm:prSet/>
      <dgm:spPr/>
      <dgm:t>
        <a:bodyPr/>
        <a:lstStyle/>
        <a:p>
          <a:r>
            <a:rPr lang="lv-LV" b="1" dirty="0"/>
            <a:t>Pārvadāto pasažieru skaits: </a:t>
          </a:r>
        </a:p>
        <a:p>
          <a:r>
            <a:rPr lang="lv-LV" b="1" dirty="0"/>
            <a:t>19 392 pasažieru</a:t>
          </a:r>
          <a:endParaRPr lang="lv-LV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0A580EA-663B-4393-B86D-63141F5A8449}" type="parTrans" cxnId="{4292FEA4-726C-4270-947D-6A03113440DB}">
      <dgm:prSet/>
      <dgm:spPr/>
      <dgm:t>
        <a:bodyPr/>
        <a:lstStyle/>
        <a:p>
          <a:endParaRPr lang="lv-LV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818A8CE-4BED-46EE-84E3-700323F1B2A8}" type="sibTrans" cxnId="{4292FEA4-726C-4270-947D-6A03113440DB}">
      <dgm:prSet/>
      <dgm:spPr/>
      <dgm:t>
        <a:bodyPr/>
        <a:lstStyle/>
        <a:p>
          <a:endParaRPr lang="lv-LV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0B21853-D5C0-4C2A-AFEA-14D0911BF2B6}" type="pres">
      <dgm:prSet presAssocID="{26E93329-D3E7-468C-80F4-D22B3B05B41E}" presName="diagram" presStyleCnt="0">
        <dgm:presLayoutVars>
          <dgm:dir/>
          <dgm:resizeHandles val="exact"/>
        </dgm:presLayoutVars>
      </dgm:prSet>
      <dgm:spPr/>
    </dgm:pt>
    <dgm:pt modelId="{9031DAA0-D624-46C6-A580-6F046A8D0C78}" type="pres">
      <dgm:prSet presAssocID="{B6FFE939-716F-417A-B51A-D7CF9909FD8B}" presName="node" presStyleLbl="node1" presStyleIdx="0" presStyleCnt="4">
        <dgm:presLayoutVars>
          <dgm:bulletEnabled val="1"/>
        </dgm:presLayoutVars>
      </dgm:prSet>
      <dgm:spPr/>
    </dgm:pt>
    <dgm:pt modelId="{767575E3-DF09-4780-9CB9-5F17701980C2}" type="pres">
      <dgm:prSet presAssocID="{2E259EF4-8509-4F12-A91E-76C005BF1682}" presName="sibTrans" presStyleCnt="0"/>
      <dgm:spPr/>
    </dgm:pt>
    <dgm:pt modelId="{B39A1ABF-6EF6-4846-88FE-A3F73854C07B}" type="pres">
      <dgm:prSet presAssocID="{70BFC6E8-396F-416E-BE9E-98D388678784}" presName="node" presStyleLbl="node1" presStyleIdx="1" presStyleCnt="4">
        <dgm:presLayoutVars>
          <dgm:bulletEnabled val="1"/>
        </dgm:presLayoutVars>
      </dgm:prSet>
      <dgm:spPr/>
    </dgm:pt>
    <dgm:pt modelId="{4DA63D38-E1EC-4473-B233-286B9C2D9310}" type="pres">
      <dgm:prSet presAssocID="{DB0F6F55-D80C-4D84-8AB0-A1F1A6BF076F}" presName="sibTrans" presStyleCnt="0"/>
      <dgm:spPr/>
    </dgm:pt>
    <dgm:pt modelId="{EE5AD4FB-4547-432F-A4C3-E5EE9DECEA71}" type="pres">
      <dgm:prSet presAssocID="{104BF2A7-5DF5-4989-B59A-7B56520C0FFA}" presName="node" presStyleLbl="node1" presStyleIdx="2" presStyleCnt="4">
        <dgm:presLayoutVars>
          <dgm:bulletEnabled val="1"/>
        </dgm:presLayoutVars>
      </dgm:prSet>
      <dgm:spPr/>
    </dgm:pt>
    <dgm:pt modelId="{3795DAA9-E380-4FA0-A6C4-80FD88E376E4}" type="pres">
      <dgm:prSet presAssocID="{EDCE6BD9-7343-44AB-84BB-0120037BD131}" presName="sibTrans" presStyleCnt="0"/>
      <dgm:spPr/>
    </dgm:pt>
    <dgm:pt modelId="{CF72253E-FFC1-4E49-B1C3-748B7A37A624}" type="pres">
      <dgm:prSet presAssocID="{AD3404B8-BC9C-4798-AD69-C959443D99CC}" presName="node" presStyleLbl="node1" presStyleIdx="3" presStyleCnt="4">
        <dgm:presLayoutVars>
          <dgm:bulletEnabled val="1"/>
        </dgm:presLayoutVars>
      </dgm:prSet>
      <dgm:spPr/>
    </dgm:pt>
  </dgm:ptLst>
  <dgm:cxnLst>
    <dgm:cxn modelId="{40D98F0E-BA44-4E2B-857A-AD37BB94D4C6}" type="presOf" srcId="{26E93329-D3E7-468C-80F4-D22B3B05B41E}" destId="{C0B21853-D5C0-4C2A-AFEA-14D0911BF2B6}" srcOrd="0" destOrd="0" presId="urn:microsoft.com/office/officeart/2005/8/layout/default"/>
    <dgm:cxn modelId="{D6975235-7B98-499A-B301-929931E6C48B}" type="presOf" srcId="{AD3404B8-BC9C-4798-AD69-C959443D99CC}" destId="{CF72253E-FFC1-4E49-B1C3-748B7A37A624}" srcOrd="0" destOrd="0" presId="urn:microsoft.com/office/officeart/2005/8/layout/default"/>
    <dgm:cxn modelId="{E98B183F-A0B1-4184-9E3A-D1E37CF17F15}" type="presOf" srcId="{B6FFE939-716F-417A-B51A-D7CF9909FD8B}" destId="{9031DAA0-D624-46C6-A580-6F046A8D0C78}" srcOrd="0" destOrd="0" presId="urn:microsoft.com/office/officeart/2005/8/layout/default"/>
    <dgm:cxn modelId="{F7CC338D-4B28-47BB-904B-9782B59B20D4}" type="presOf" srcId="{104BF2A7-5DF5-4989-B59A-7B56520C0FFA}" destId="{EE5AD4FB-4547-432F-A4C3-E5EE9DECEA71}" srcOrd="0" destOrd="0" presId="urn:microsoft.com/office/officeart/2005/8/layout/default"/>
    <dgm:cxn modelId="{4292FEA4-726C-4270-947D-6A03113440DB}" srcId="{26E93329-D3E7-468C-80F4-D22B3B05B41E}" destId="{AD3404B8-BC9C-4798-AD69-C959443D99CC}" srcOrd="3" destOrd="0" parTransId="{40A580EA-663B-4393-B86D-63141F5A8449}" sibTransId="{4818A8CE-4BED-46EE-84E3-700323F1B2A8}"/>
    <dgm:cxn modelId="{F443B5AF-FBA0-4D58-9228-1ED4FE693EEF}" srcId="{26E93329-D3E7-468C-80F4-D22B3B05B41E}" destId="{B6FFE939-716F-417A-B51A-D7CF9909FD8B}" srcOrd="0" destOrd="0" parTransId="{E54D4DE9-6217-41B8-942D-544A95706190}" sibTransId="{2E259EF4-8509-4F12-A91E-76C005BF1682}"/>
    <dgm:cxn modelId="{C2234FBB-09F7-43F5-BEA8-21DF6C1C0173}" type="presOf" srcId="{70BFC6E8-396F-416E-BE9E-98D388678784}" destId="{B39A1ABF-6EF6-4846-88FE-A3F73854C07B}" srcOrd="0" destOrd="0" presId="urn:microsoft.com/office/officeart/2005/8/layout/default"/>
    <dgm:cxn modelId="{5B3479C9-39A8-455B-AAC4-467A7BDA1272}" srcId="{26E93329-D3E7-468C-80F4-D22B3B05B41E}" destId="{104BF2A7-5DF5-4989-B59A-7B56520C0FFA}" srcOrd="2" destOrd="0" parTransId="{AEB109CF-2C60-4FBA-9321-50912408D87C}" sibTransId="{EDCE6BD9-7343-44AB-84BB-0120037BD131}"/>
    <dgm:cxn modelId="{1E3DCAED-8D1F-438B-A674-B2FE1824C5E6}" srcId="{26E93329-D3E7-468C-80F4-D22B3B05B41E}" destId="{70BFC6E8-396F-416E-BE9E-98D388678784}" srcOrd="1" destOrd="0" parTransId="{0515E800-B871-48C5-AA8B-154492E7D87E}" sibTransId="{DB0F6F55-D80C-4D84-8AB0-A1F1A6BF076F}"/>
    <dgm:cxn modelId="{D457214C-B3E1-48C4-8FF0-008F13E8E0AA}" type="presParOf" srcId="{C0B21853-D5C0-4C2A-AFEA-14D0911BF2B6}" destId="{9031DAA0-D624-46C6-A580-6F046A8D0C78}" srcOrd="0" destOrd="0" presId="urn:microsoft.com/office/officeart/2005/8/layout/default"/>
    <dgm:cxn modelId="{CCF6C587-97F3-4BB6-AE46-DE5431305680}" type="presParOf" srcId="{C0B21853-D5C0-4C2A-AFEA-14D0911BF2B6}" destId="{767575E3-DF09-4780-9CB9-5F17701980C2}" srcOrd="1" destOrd="0" presId="urn:microsoft.com/office/officeart/2005/8/layout/default"/>
    <dgm:cxn modelId="{8EB58F3C-BE55-45A5-B695-15F49B3791FB}" type="presParOf" srcId="{C0B21853-D5C0-4C2A-AFEA-14D0911BF2B6}" destId="{B39A1ABF-6EF6-4846-88FE-A3F73854C07B}" srcOrd="2" destOrd="0" presId="urn:microsoft.com/office/officeart/2005/8/layout/default"/>
    <dgm:cxn modelId="{EE2E8CAC-D8A0-4E25-9543-6D0BDF4C3632}" type="presParOf" srcId="{C0B21853-D5C0-4C2A-AFEA-14D0911BF2B6}" destId="{4DA63D38-E1EC-4473-B233-286B9C2D9310}" srcOrd="3" destOrd="0" presId="urn:microsoft.com/office/officeart/2005/8/layout/default"/>
    <dgm:cxn modelId="{BC3475C0-7298-433A-A39B-8FC2AF5B0A2E}" type="presParOf" srcId="{C0B21853-D5C0-4C2A-AFEA-14D0911BF2B6}" destId="{EE5AD4FB-4547-432F-A4C3-E5EE9DECEA71}" srcOrd="4" destOrd="0" presId="urn:microsoft.com/office/officeart/2005/8/layout/default"/>
    <dgm:cxn modelId="{8A4B7848-321B-49F4-A297-4E078FD4117A}" type="presParOf" srcId="{C0B21853-D5C0-4C2A-AFEA-14D0911BF2B6}" destId="{3795DAA9-E380-4FA0-A6C4-80FD88E376E4}" srcOrd="5" destOrd="0" presId="urn:microsoft.com/office/officeart/2005/8/layout/default"/>
    <dgm:cxn modelId="{6E11D2B2-9189-445D-BD53-CD565D2A3830}" type="presParOf" srcId="{C0B21853-D5C0-4C2A-AFEA-14D0911BF2B6}" destId="{CF72253E-FFC1-4E49-B1C3-748B7A37A62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E93329-D3E7-468C-80F4-D22B3B05B41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6FFE939-716F-417A-B51A-D7CF9909FD8B}">
      <dgm:prSet/>
      <dgm:spPr/>
      <dgm:t>
        <a:bodyPr/>
        <a:lstStyle/>
        <a:p>
          <a:r>
            <a:rPr lang="lv-LV" b="0" i="0" baseline="0" dirty="0">
              <a:latin typeface="Roboto" panose="02000000000000000000" pitchFamily="2" charset="0"/>
              <a:ea typeface="Roboto" panose="02000000000000000000" pitchFamily="2" charset="0"/>
            </a:rPr>
            <a:t>Reorganizācija, pievienojot SIA «AP Kaudzītes»</a:t>
          </a:r>
          <a:endParaRPr lang="lv-LV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54D4DE9-6217-41B8-942D-544A95706190}" type="parTrans" cxnId="{F443B5AF-FBA0-4D58-9228-1ED4FE693EEF}">
      <dgm:prSet/>
      <dgm:spPr/>
      <dgm:t>
        <a:bodyPr/>
        <a:lstStyle/>
        <a:p>
          <a:endParaRPr lang="lv-LV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2E259EF4-8509-4F12-A91E-76C005BF1682}" type="sibTrans" cxnId="{F443B5AF-FBA0-4D58-9228-1ED4FE693EEF}">
      <dgm:prSet/>
      <dgm:spPr/>
      <dgm:t>
        <a:bodyPr/>
        <a:lstStyle/>
        <a:p>
          <a:endParaRPr lang="lv-LV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70BFC6E8-396F-416E-BE9E-98D388678784}">
      <dgm:prSet/>
      <dgm:spPr/>
      <dgm:t>
        <a:bodyPr/>
        <a:lstStyle/>
        <a:p>
          <a:r>
            <a:rPr lang="lv-LV" b="0" i="0" baseline="0" dirty="0">
              <a:latin typeface="Roboto" panose="02000000000000000000" pitchFamily="2" charset="0"/>
              <a:ea typeface="Roboto" panose="02000000000000000000" pitchFamily="2" charset="0"/>
            </a:rPr>
            <a:t>Atkritumu apsaimniekošanas reģionālā centra izveide - AARC</a:t>
          </a:r>
          <a:endParaRPr lang="lv-LV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0515E800-B871-48C5-AA8B-154492E7D87E}" type="parTrans" cxnId="{1E3DCAED-8D1F-438B-A674-B2FE1824C5E6}">
      <dgm:prSet/>
      <dgm:spPr/>
      <dgm:t>
        <a:bodyPr/>
        <a:lstStyle/>
        <a:p>
          <a:endParaRPr lang="lv-LV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B0F6F55-D80C-4D84-8AB0-A1F1A6BF076F}" type="sibTrans" cxnId="{1E3DCAED-8D1F-438B-A674-B2FE1824C5E6}">
      <dgm:prSet/>
      <dgm:spPr/>
      <dgm:t>
        <a:bodyPr/>
        <a:lstStyle/>
        <a:p>
          <a:endParaRPr lang="lv-LV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0B21853-D5C0-4C2A-AFEA-14D0911BF2B6}" type="pres">
      <dgm:prSet presAssocID="{26E93329-D3E7-468C-80F4-D22B3B05B41E}" presName="diagram" presStyleCnt="0">
        <dgm:presLayoutVars>
          <dgm:dir/>
          <dgm:resizeHandles val="exact"/>
        </dgm:presLayoutVars>
      </dgm:prSet>
      <dgm:spPr/>
    </dgm:pt>
    <dgm:pt modelId="{9031DAA0-D624-46C6-A580-6F046A8D0C78}" type="pres">
      <dgm:prSet presAssocID="{B6FFE939-716F-417A-B51A-D7CF9909FD8B}" presName="node" presStyleLbl="node1" presStyleIdx="0" presStyleCnt="2" custScaleX="119487" custLinFactNeighborX="23011" custLinFactNeighborY="3780">
        <dgm:presLayoutVars>
          <dgm:bulletEnabled val="1"/>
        </dgm:presLayoutVars>
      </dgm:prSet>
      <dgm:spPr/>
    </dgm:pt>
    <dgm:pt modelId="{767575E3-DF09-4780-9CB9-5F17701980C2}" type="pres">
      <dgm:prSet presAssocID="{2E259EF4-8509-4F12-A91E-76C005BF1682}" presName="sibTrans" presStyleCnt="0"/>
      <dgm:spPr/>
    </dgm:pt>
    <dgm:pt modelId="{B39A1ABF-6EF6-4846-88FE-A3F73854C07B}" type="pres">
      <dgm:prSet presAssocID="{70BFC6E8-396F-416E-BE9E-98D388678784}" presName="node" presStyleLbl="node1" presStyleIdx="1" presStyleCnt="2" custScaleX="118493" custLinFactNeighborX="4781" custLinFactNeighborY="2221">
        <dgm:presLayoutVars>
          <dgm:bulletEnabled val="1"/>
        </dgm:presLayoutVars>
      </dgm:prSet>
      <dgm:spPr/>
    </dgm:pt>
  </dgm:ptLst>
  <dgm:cxnLst>
    <dgm:cxn modelId="{40D98F0E-BA44-4E2B-857A-AD37BB94D4C6}" type="presOf" srcId="{26E93329-D3E7-468C-80F4-D22B3B05B41E}" destId="{C0B21853-D5C0-4C2A-AFEA-14D0911BF2B6}" srcOrd="0" destOrd="0" presId="urn:microsoft.com/office/officeart/2005/8/layout/default"/>
    <dgm:cxn modelId="{E98B183F-A0B1-4184-9E3A-D1E37CF17F15}" type="presOf" srcId="{B6FFE939-716F-417A-B51A-D7CF9909FD8B}" destId="{9031DAA0-D624-46C6-A580-6F046A8D0C78}" srcOrd="0" destOrd="0" presId="urn:microsoft.com/office/officeart/2005/8/layout/default"/>
    <dgm:cxn modelId="{F443B5AF-FBA0-4D58-9228-1ED4FE693EEF}" srcId="{26E93329-D3E7-468C-80F4-D22B3B05B41E}" destId="{B6FFE939-716F-417A-B51A-D7CF9909FD8B}" srcOrd="0" destOrd="0" parTransId="{E54D4DE9-6217-41B8-942D-544A95706190}" sibTransId="{2E259EF4-8509-4F12-A91E-76C005BF1682}"/>
    <dgm:cxn modelId="{C2234FBB-09F7-43F5-BEA8-21DF6C1C0173}" type="presOf" srcId="{70BFC6E8-396F-416E-BE9E-98D388678784}" destId="{B39A1ABF-6EF6-4846-88FE-A3F73854C07B}" srcOrd="0" destOrd="0" presId="urn:microsoft.com/office/officeart/2005/8/layout/default"/>
    <dgm:cxn modelId="{1E3DCAED-8D1F-438B-A674-B2FE1824C5E6}" srcId="{26E93329-D3E7-468C-80F4-D22B3B05B41E}" destId="{70BFC6E8-396F-416E-BE9E-98D388678784}" srcOrd="1" destOrd="0" parTransId="{0515E800-B871-48C5-AA8B-154492E7D87E}" sibTransId="{DB0F6F55-D80C-4D84-8AB0-A1F1A6BF076F}"/>
    <dgm:cxn modelId="{D457214C-B3E1-48C4-8FF0-008F13E8E0AA}" type="presParOf" srcId="{C0B21853-D5C0-4C2A-AFEA-14D0911BF2B6}" destId="{9031DAA0-D624-46C6-A580-6F046A8D0C78}" srcOrd="0" destOrd="0" presId="urn:microsoft.com/office/officeart/2005/8/layout/default"/>
    <dgm:cxn modelId="{CCF6C587-97F3-4BB6-AE46-DE5431305680}" type="presParOf" srcId="{C0B21853-D5C0-4C2A-AFEA-14D0911BF2B6}" destId="{767575E3-DF09-4780-9CB9-5F17701980C2}" srcOrd="1" destOrd="0" presId="urn:microsoft.com/office/officeart/2005/8/layout/default"/>
    <dgm:cxn modelId="{8EB58F3C-BE55-45A5-B695-15F49B3791FB}" type="presParOf" srcId="{C0B21853-D5C0-4C2A-AFEA-14D0911BF2B6}" destId="{B39A1ABF-6EF6-4846-88FE-A3F73854C07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2E2278-6FC9-495E-BE09-276B62CD296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A804457A-5B05-4781-ACCB-F99BF050E881}">
      <dgm:prSet/>
      <dgm:spPr/>
      <dgm:t>
        <a:bodyPr/>
        <a:lstStyle/>
        <a:p>
          <a:r>
            <a:rPr lang="lv-LV" dirty="0">
              <a:latin typeface="Roboto" panose="02000000000000000000" pitchFamily="2" charset="0"/>
              <a:ea typeface="Roboto" panose="02000000000000000000" pitchFamily="2" charset="0"/>
            </a:rPr>
            <a:t>AEC «Daibe» un AEC «Kaudzītes» infrastruktūras attīstība un pilnveidošana</a:t>
          </a:r>
        </a:p>
      </dgm:t>
    </dgm:pt>
    <dgm:pt modelId="{9D1B411A-1603-40BA-9C8B-4453DA36B714}" type="parTrans" cxnId="{5A516A16-E74E-4699-9235-F11D3B2B1C5C}">
      <dgm:prSet/>
      <dgm:spPr/>
      <dgm:t>
        <a:bodyPr/>
        <a:lstStyle/>
        <a:p>
          <a:endParaRPr lang="lv-LV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700FDFC2-4256-4D8D-B5C5-476F78E78E7A}" type="sibTrans" cxnId="{5A516A16-E74E-4699-9235-F11D3B2B1C5C}">
      <dgm:prSet/>
      <dgm:spPr/>
      <dgm:t>
        <a:bodyPr/>
        <a:lstStyle/>
        <a:p>
          <a:endParaRPr lang="lv-LV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2AC95446-3C65-4AC3-8824-99B5F045B888}">
      <dgm:prSet/>
      <dgm:spPr/>
      <dgm:t>
        <a:bodyPr/>
        <a:lstStyle/>
        <a:p>
          <a:r>
            <a:rPr lang="lv-LV" dirty="0">
              <a:latin typeface="Roboto" panose="02000000000000000000" pitchFamily="2" charset="0"/>
              <a:ea typeface="Roboto" panose="02000000000000000000" pitchFamily="2" charset="0"/>
            </a:rPr>
            <a:t>Bioloģisko atkritumu savākšanas un pārstrādes procesa nodrošināšana AEC «Daibe» un AEC «Kaudzītes»</a:t>
          </a:r>
        </a:p>
      </dgm:t>
    </dgm:pt>
    <dgm:pt modelId="{EB1686F1-A55A-4B2E-8E51-EA84D9AF8593}" type="parTrans" cxnId="{568391E9-7F0C-4278-B23F-33A55CC8CB7F}">
      <dgm:prSet/>
      <dgm:spPr/>
      <dgm:t>
        <a:bodyPr/>
        <a:lstStyle/>
        <a:p>
          <a:endParaRPr lang="lv-LV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32A72443-3FE7-40B4-A77E-2A45D1C3F500}" type="sibTrans" cxnId="{568391E9-7F0C-4278-B23F-33A55CC8CB7F}">
      <dgm:prSet/>
      <dgm:spPr/>
      <dgm:t>
        <a:bodyPr/>
        <a:lstStyle/>
        <a:p>
          <a:endParaRPr lang="lv-LV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B7F4E30-0D55-4433-A232-02FAFADA1E16}" type="pres">
      <dgm:prSet presAssocID="{392E2278-6FC9-495E-BE09-276B62CD2968}" presName="diagram" presStyleCnt="0">
        <dgm:presLayoutVars>
          <dgm:dir/>
          <dgm:resizeHandles val="exact"/>
        </dgm:presLayoutVars>
      </dgm:prSet>
      <dgm:spPr/>
    </dgm:pt>
    <dgm:pt modelId="{6B53710D-C861-487C-B217-4C3033D5971B}" type="pres">
      <dgm:prSet presAssocID="{A804457A-5B05-4781-ACCB-F99BF050E881}" presName="node" presStyleLbl="node1" presStyleIdx="0" presStyleCnt="2" custScaleX="72252" custScaleY="54314" custLinFactNeighborX="24718" custLinFactNeighborY="4986">
        <dgm:presLayoutVars>
          <dgm:bulletEnabled val="1"/>
        </dgm:presLayoutVars>
      </dgm:prSet>
      <dgm:spPr/>
    </dgm:pt>
    <dgm:pt modelId="{B5A8986D-0064-4A61-A392-EF4838CDFECF}" type="pres">
      <dgm:prSet presAssocID="{700FDFC2-4256-4D8D-B5C5-476F78E78E7A}" presName="sibTrans" presStyleCnt="0"/>
      <dgm:spPr/>
    </dgm:pt>
    <dgm:pt modelId="{1DB4F409-DA1B-4EA8-BEBF-34B41F04DEA4}" type="pres">
      <dgm:prSet presAssocID="{2AC95446-3C65-4AC3-8824-99B5F045B888}" presName="node" presStyleLbl="node1" presStyleIdx="1" presStyleCnt="2" custScaleX="73110" custScaleY="50053" custLinFactNeighborX="25025" custLinFactNeighborY="-3460">
        <dgm:presLayoutVars>
          <dgm:bulletEnabled val="1"/>
        </dgm:presLayoutVars>
      </dgm:prSet>
      <dgm:spPr/>
    </dgm:pt>
  </dgm:ptLst>
  <dgm:cxnLst>
    <dgm:cxn modelId="{5A516A16-E74E-4699-9235-F11D3B2B1C5C}" srcId="{392E2278-6FC9-495E-BE09-276B62CD2968}" destId="{A804457A-5B05-4781-ACCB-F99BF050E881}" srcOrd="0" destOrd="0" parTransId="{9D1B411A-1603-40BA-9C8B-4453DA36B714}" sibTransId="{700FDFC2-4256-4D8D-B5C5-476F78E78E7A}"/>
    <dgm:cxn modelId="{EC8528AF-1160-4FEF-B434-2CE6920F55B9}" type="presOf" srcId="{2AC95446-3C65-4AC3-8824-99B5F045B888}" destId="{1DB4F409-DA1B-4EA8-BEBF-34B41F04DEA4}" srcOrd="0" destOrd="0" presId="urn:microsoft.com/office/officeart/2005/8/layout/default"/>
    <dgm:cxn modelId="{568391E9-7F0C-4278-B23F-33A55CC8CB7F}" srcId="{392E2278-6FC9-495E-BE09-276B62CD2968}" destId="{2AC95446-3C65-4AC3-8824-99B5F045B888}" srcOrd="1" destOrd="0" parTransId="{EB1686F1-A55A-4B2E-8E51-EA84D9AF8593}" sibTransId="{32A72443-3FE7-40B4-A77E-2A45D1C3F500}"/>
    <dgm:cxn modelId="{DEF7D1EF-0D9E-4250-BC42-AD6A2A8B9A8C}" type="presOf" srcId="{A804457A-5B05-4781-ACCB-F99BF050E881}" destId="{6B53710D-C861-487C-B217-4C3033D5971B}" srcOrd="0" destOrd="0" presId="urn:microsoft.com/office/officeart/2005/8/layout/default"/>
    <dgm:cxn modelId="{FDED1EF9-35BF-4C21-ABA3-DF77B890D72A}" type="presOf" srcId="{392E2278-6FC9-495E-BE09-276B62CD2968}" destId="{1B7F4E30-0D55-4433-A232-02FAFADA1E16}" srcOrd="0" destOrd="0" presId="urn:microsoft.com/office/officeart/2005/8/layout/default"/>
    <dgm:cxn modelId="{9EA298F2-C199-4F3B-8D2F-01E968BF9457}" type="presParOf" srcId="{1B7F4E30-0D55-4433-A232-02FAFADA1E16}" destId="{6B53710D-C861-487C-B217-4C3033D5971B}" srcOrd="0" destOrd="0" presId="urn:microsoft.com/office/officeart/2005/8/layout/default"/>
    <dgm:cxn modelId="{869ED4FC-A502-4652-B650-1955B9829EAF}" type="presParOf" srcId="{1B7F4E30-0D55-4433-A232-02FAFADA1E16}" destId="{B5A8986D-0064-4A61-A392-EF4838CDFECF}" srcOrd="1" destOrd="0" presId="urn:microsoft.com/office/officeart/2005/8/layout/default"/>
    <dgm:cxn modelId="{3D8A1335-353A-4AE8-8ABE-75F4EF8A7C9E}" type="presParOf" srcId="{1B7F4E30-0D55-4433-A232-02FAFADA1E16}" destId="{1DB4F409-DA1B-4EA8-BEBF-34B41F04DEA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1DAA0-D624-46C6-A580-6F046A8D0C78}">
      <dsp:nvSpPr>
        <dsp:cNvPr id="0" name=""/>
        <dsp:cNvSpPr/>
      </dsp:nvSpPr>
      <dsp:spPr>
        <a:xfrm>
          <a:off x="1654447" y="1180"/>
          <a:ext cx="3508564" cy="2105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Lokomotīvju nobraukums: 48771 km</a:t>
          </a:r>
          <a:endParaRPr lang="lv-LV" sz="2000" kern="120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v-LV" sz="2000" kern="1200" dirty="0"/>
            <a:t>regulārie reisi 48 312 km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v-LV" sz="2000" kern="1200" dirty="0" err="1"/>
            <a:t>specreisi</a:t>
          </a:r>
          <a:r>
            <a:rPr lang="lv-LV" sz="2000" kern="1200" dirty="0"/>
            <a:t> 396 km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v-LV" sz="2000" kern="1200" dirty="0"/>
            <a:t>manevri 63 km</a:t>
          </a:r>
          <a:endParaRPr lang="lv-LV" sz="20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1654447" y="1180"/>
        <a:ext cx="3508564" cy="2105138"/>
      </dsp:txXfrm>
    </dsp:sp>
    <dsp:sp modelId="{B39A1ABF-6EF6-4846-88FE-A3F73854C07B}">
      <dsp:nvSpPr>
        <dsp:cNvPr id="0" name=""/>
        <dsp:cNvSpPr/>
      </dsp:nvSpPr>
      <dsp:spPr>
        <a:xfrm>
          <a:off x="5513868" y="1180"/>
          <a:ext cx="3508564" cy="2105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Vagonu nobraukums: 61212 km</a:t>
          </a:r>
          <a:endParaRPr lang="lv-LV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v-LV" sz="2000" kern="1200" dirty="0"/>
            <a:t>regulārie reisi 61116 km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v-LV" sz="2000" kern="1200" dirty="0" err="1"/>
            <a:t>specreisi</a:t>
          </a:r>
          <a:r>
            <a:rPr lang="lv-LV" sz="2000" kern="1200" dirty="0"/>
            <a:t> 63 km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v-LV" sz="2000" kern="1200" dirty="0"/>
            <a:t>manevri 33 km </a:t>
          </a:r>
          <a:endParaRPr lang="lv-LV" sz="20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5513868" y="1180"/>
        <a:ext cx="3508564" cy="2105138"/>
      </dsp:txXfrm>
    </dsp:sp>
    <dsp:sp modelId="{EE5AD4FB-4547-432F-A4C3-E5EE9DECEA71}">
      <dsp:nvSpPr>
        <dsp:cNvPr id="0" name=""/>
        <dsp:cNvSpPr/>
      </dsp:nvSpPr>
      <dsp:spPr>
        <a:xfrm>
          <a:off x="1654447" y="2457175"/>
          <a:ext cx="3508564" cy="2105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Pasažieru kilometri: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402231 km</a:t>
          </a:r>
          <a:endParaRPr lang="lv-LV" sz="20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1654447" y="2457175"/>
        <a:ext cx="3508564" cy="2105138"/>
      </dsp:txXfrm>
    </dsp:sp>
    <dsp:sp modelId="{CF72253E-FFC1-4E49-B1C3-748B7A37A624}">
      <dsp:nvSpPr>
        <dsp:cNvPr id="0" name=""/>
        <dsp:cNvSpPr/>
      </dsp:nvSpPr>
      <dsp:spPr>
        <a:xfrm>
          <a:off x="5513868" y="2457175"/>
          <a:ext cx="3508564" cy="2105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Pārvadāto pasažieru skaits: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19 392 pasažieru</a:t>
          </a:r>
          <a:endParaRPr lang="lv-LV" sz="20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5513868" y="2457175"/>
        <a:ext cx="3508564" cy="2105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1DAA0-D624-46C6-A580-6F046A8D0C78}">
      <dsp:nvSpPr>
        <dsp:cNvPr id="0" name=""/>
        <dsp:cNvSpPr/>
      </dsp:nvSpPr>
      <dsp:spPr>
        <a:xfrm>
          <a:off x="4874" y="84329"/>
          <a:ext cx="4185470" cy="2101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300" b="0" i="0" kern="1200" baseline="0" dirty="0">
              <a:latin typeface="Roboto" panose="02000000000000000000" pitchFamily="2" charset="0"/>
              <a:ea typeface="Roboto" panose="02000000000000000000" pitchFamily="2" charset="0"/>
            </a:rPr>
            <a:t>Reorganizācija, pievienojot SIA «AP Kaudzītes»</a:t>
          </a:r>
          <a:endParaRPr lang="lv-LV" sz="33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4874" y="84329"/>
        <a:ext cx="4185470" cy="2101719"/>
      </dsp:txXfrm>
    </dsp:sp>
    <dsp:sp modelId="{B39A1ABF-6EF6-4846-88FE-A3F73854C07B}">
      <dsp:nvSpPr>
        <dsp:cNvPr id="0" name=""/>
        <dsp:cNvSpPr/>
      </dsp:nvSpPr>
      <dsp:spPr>
        <a:xfrm>
          <a:off x="39693" y="2461775"/>
          <a:ext cx="4150651" cy="2101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300" b="0" i="0" kern="1200" baseline="0" dirty="0">
              <a:latin typeface="Roboto" panose="02000000000000000000" pitchFamily="2" charset="0"/>
              <a:ea typeface="Roboto" panose="02000000000000000000" pitchFamily="2" charset="0"/>
            </a:rPr>
            <a:t>Atkritumu apsaimniekošanas reģionālā centra izveide - AARC</a:t>
          </a:r>
          <a:endParaRPr lang="lv-LV" sz="33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9693" y="2461775"/>
        <a:ext cx="4150651" cy="21017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3710D-C861-487C-B217-4C3033D5971B}">
      <dsp:nvSpPr>
        <dsp:cNvPr id="0" name=""/>
        <dsp:cNvSpPr/>
      </dsp:nvSpPr>
      <dsp:spPr>
        <a:xfrm>
          <a:off x="3832312" y="197619"/>
          <a:ext cx="4737903" cy="2136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>
              <a:latin typeface="Roboto" panose="02000000000000000000" pitchFamily="2" charset="0"/>
              <a:ea typeface="Roboto" panose="02000000000000000000" pitchFamily="2" charset="0"/>
            </a:rPr>
            <a:t>AEC «Daibe» un AEC «Kaudzītes» infrastruktūras attīstība un pilnveidošana</a:t>
          </a:r>
        </a:p>
      </dsp:txBody>
      <dsp:txXfrm>
        <a:off x="3832312" y="197619"/>
        <a:ext cx="4737903" cy="2136974"/>
      </dsp:txXfrm>
    </dsp:sp>
    <dsp:sp modelId="{1DB4F409-DA1B-4EA8-BEBF-34B41F04DEA4}">
      <dsp:nvSpPr>
        <dsp:cNvPr id="0" name=""/>
        <dsp:cNvSpPr/>
      </dsp:nvSpPr>
      <dsp:spPr>
        <a:xfrm>
          <a:off x="3824312" y="2658035"/>
          <a:ext cx="4794167" cy="19693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>
              <a:latin typeface="Roboto" panose="02000000000000000000" pitchFamily="2" charset="0"/>
              <a:ea typeface="Roboto" panose="02000000000000000000" pitchFamily="2" charset="0"/>
            </a:rPr>
            <a:t>Bioloģisko atkritumu savākšanas un pārstrādes procesa nodrošināšana AEC «Daibe» un AEC «Kaudzītes»</a:t>
          </a:r>
        </a:p>
      </dsp:txBody>
      <dsp:txXfrm>
        <a:off x="3824312" y="2658035"/>
        <a:ext cx="4794167" cy="1969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0A102-447A-4FB8-864A-0CE023A348B4}" type="datetimeFigureOut">
              <a:rPr lang="lv-LV" smtClean="0"/>
              <a:t>19.06.2025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328C-4ACE-4CA7-B34B-3A26C660E7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7226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Rediģēt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19.06.2025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138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19.06.2025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7267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19.06.2025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770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19.06.2025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798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19.06.2025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5738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19.06.2025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357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19.06.2025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870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19.06.2025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1189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19.06.2025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916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19.06.2025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414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19.06.2025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527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A8A1-3AD2-4DB0-9337-2D7ECBD8E3EF}" type="datetimeFigureOut">
              <a:rPr lang="lv-LV" smtClean="0"/>
              <a:t>19.06.2025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93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16.sv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CE1592D-0F56-BC2E-BF87-662E2E5FF083}"/>
              </a:ext>
            </a:extLst>
          </p:cNvPr>
          <p:cNvSpPr txBox="1"/>
          <p:nvPr/>
        </p:nvSpPr>
        <p:spPr>
          <a:xfrm>
            <a:off x="1431984" y="2240696"/>
            <a:ext cx="5436781" cy="22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Alūksnes novada pašvaldības</a:t>
            </a:r>
          </a:p>
          <a:p>
            <a:r>
              <a:rPr lang="lv-LV" sz="3200" b="1" dirty="0"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izpilddirektora Ingus BERKUĻA </a:t>
            </a:r>
          </a:p>
          <a:p>
            <a:r>
              <a:rPr lang="lv-LV" sz="66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informācija</a:t>
            </a:r>
          </a:p>
          <a:p>
            <a:pPr algn="ctr"/>
            <a:endParaRPr lang="lv-LV" sz="105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46A7BEB5-4DDF-14BC-23BE-0E49E5BC4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09" y="-220582"/>
            <a:ext cx="4876810" cy="34381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83D751-FDBB-9F7F-0AFE-BE3F1A8B2B55}"/>
              </a:ext>
            </a:extLst>
          </p:cNvPr>
          <p:cNvSpPr txBox="1"/>
          <p:nvPr/>
        </p:nvSpPr>
        <p:spPr>
          <a:xfrm>
            <a:off x="7619154" y="4983516"/>
            <a:ext cx="5436781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2025. gada jūnijā</a:t>
            </a:r>
            <a:endParaRPr lang="lv-LV" sz="6600" b="1" dirty="0">
              <a:solidFill>
                <a:srgbClr val="00B05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  <a:p>
            <a:pPr algn="ctr"/>
            <a:endParaRPr lang="lv-LV" sz="105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70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ttēls 1">
            <a:extLst>
              <a:ext uri="{FF2B5EF4-FFF2-40B4-BE49-F238E27FC236}">
                <a16:creationId xmlns:a16="http://schemas.microsoft.com/office/drawing/2014/main" id="{19BE541A-0B0F-4E4A-4587-A922CDD06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45" y="1279208"/>
            <a:ext cx="1902117" cy="1475360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2AC3C87F-1E40-D829-A8B5-CF955BC0C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58268" y="121051"/>
            <a:ext cx="7689951" cy="3793365"/>
          </a:xfrm>
          <a:prstGeom prst="rect">
            <a:avLst/>
          </a:prstGeom>
        </p:spPr>
      </p:pic>
      <p:graphicFrame>
        <p:nvGraphicFramePr>
          <p:cNvPr id="14" name="Diagramma 1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9471551"/>
              </p:ext>
            </p:extLst>
          </p:nvPr>
        </p:nvGraphicFramePr>
        <p:xfrm>
          <a:off x="894738" y="4103432"/>
          <a:ext cx="8003545" cy="244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4439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8400F-C892-208F-6C43-F97A326A7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A2D0F03F-D38C-0E6F-4AAB-81751A7D0AC5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ED91D8E4-A4FC-2DA8-0E3E-D8E307D357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2F93919-C5C7-4A71-7E24-7812205BA178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06CFC41D-CDDA-CE27-7BF5-4415A256DF0E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FF86FE26-CE8D-DDAF-8298-5F4EFA37E7A2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ttēls 3">
            <a:extLst>
              <a:ext uri="{FF2B5EF4-FFF2-40B4-BE49-F238E27FC236}">
                <a16:creationId xmlns:a16="http://schemas.microsoft.com/office/drawing/2014/main" id="{D8CBDD6B-2726-A057-B63E-C860E0BE22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51" y="151001"/>
            <a:ext cx="6920514" cy="3363963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04E7DC61-41DA-2E95-483D-F424C30B6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91" y="381951"/>
            <a:ext cx="2978988" cy="157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ttēls 12">
            <a:extLst>
              <a:ext uri="{FF2B5EF4-FFF2-40B4-BE49-F238E27FC236}">
                <a16:creationId xmlns:a16="http://schemas.microsoft.com/office/drawing/2014/main" id="{E42127D6-FA02-9CEB-79B9-8852766365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28" y="2686676"/>
            <a:ext cx="7029838" cy="361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1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15FF1-0AEF-F448-F812-AE494F9EF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C2BCC698-3CEC-9C9D-44FA-7866D7BB7020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0EF9D0D-39EF-FC65-1B7F-06B1A41B8D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D19FF7FE-572D-AB61-6C67-BD5C9F5DB34B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D9B269A6-984D-BA8F-3F50-0C86C6AFAE4E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FF5EBB32-0F0A-8B76-84BE-45938FD9C1C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lūksnes enerģija">
            <a:extLst>
              <a:ext uri="{FF2B5EF4-FFF2-40B4-BE49-F238E27FC236}">
                <a16:creationId xmlns:a16="http://schemas.microsoft.com/office/drawing/2014/main" id="{9AF4E301-965E-25E3-BA7B-2E19C9C20DD5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0529" y="447182"/>
            <a:ext cx="4181503" cy="157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56343116-BC96-B7CE-34F7-85C15DFAEE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991" t="20918" r="18808" b="18287"/>
          <a:stretch>
            <a:fillRect/>
          </a:stretch>
        </p:blipFill>
        <p:spPr>
          <a:xfrm>
            <a:off x="299120" y="447182"/>
            <a:ext cx="6453296" cy="3547886"/>
          </a:xfrm>
          <a:prstGeom prst="rect">
            <a:avLst/>
          </a:prstGeom>
        </p:spPr>
      </p:pic>
      <p:pic>
        <p:nvPicPr>
          <p:cNvPr id="13" name="Attēls 12">
            <a:extLst>
              <a:ext uri="{FF2B5EF4-FFF2-40B4-BE49-F238E27FC236}">
                <a16:creationId xmlns:a16="http://schemas.microsoft.com/office/drawing/2014/main" id="{F6166884-6B62-F039-0986-0305AA073BB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854" t="22998" r="19170" b="19510"/>
          <a:stretch>
            <a:fillRect/>
          </a:stretch>
        </p:blipFill>
        <p:spPr>
          <a:xfrm>
            <a:off x="6179176" y="2832025"/>
            <a:ext cx="5859026" cy="332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9FCE2-7C95-B0A7-A119-A3D430F44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4231750B-896F-A544-3B70-71303FF48D9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A1F00145-4E77-D43A-1B01-854BC2FAF6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FC44FAF4-6E5C-C04E-F585-FD53E68C9740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58F18E4A-F6F7-9B34-CCE1-04A7C4142819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95A86245-272F-3C69-10F5-9580F54F641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Attēls 17">
            <a:extLst>
              <a:ext uri="{FF2B5EF4-FFF2-40B4-BE49-F238E27FC236}">
                <a16:creationId xmlns:a16="http://schemas.microsoft.com/office/drawing/2014/main" id="{F2F14ADD-1761-8515-5907-1C90A9F095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5" y="477069"/>
            <a:ext cx="2180174" cy="1988195"/>
          </a:xfrm>
          <a:prstGeom prst="rect">
            <a:avLst/>
          </a:prstGeom>
        </p:spPr>
      </p:pic>
      <p:pic>
        <p:nvPicPr>
          <p:cNvPr id="20" name="Attēls 19">
            <a:extLst>
              <a:ext uri="{FF2B5EF4-FFF2-40B4-BE49-F238E27FC236}">
                <a16:creationId xmlns:a16="http://schemas.microsoft.com/office/drawing/2014/main" id="{FA727308-CF14-37B6-9FCB-40ADB90687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949" y="477069"/>
            <a:ext cx="3106925" cy="551576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0FA6A0D-C8F8-0979-3A47-9709FE4C435F}"/>
              </a:ext>
            </a:extLst>
          </p:cNvPr>
          <p:cNvSpPr txBox="1"/>
          <p:nvPr/>
        </p:nvSpPr>
        <p:spPr>
          <a:xfrm>
            <a:off x="299121" y="2766274"/>
            <a:ext cx="7856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NVD apmaksāti pakalpojumi 5,029 milj. EUR</a:t>
            </a:r>
            <a:endParaRPr lang="lv-LV" sz="105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AB09A2-9CF8-A188-14A5-83D28CB2D0A5}"/>
              </a:ext>
            </a:extLst>
          </p:cNvPr>
          <p:cNvSpPr txBox="1"/>
          <p:nvPr/>
        </p:nvSpPr>
        <p:spPr>
          <a:xfrm>
            <a:off x="299121" y="3429000"/>
            <a:ext cx="7856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Pacientu maksājumi 259 731 EUR</a:t>
            </a:r>
            <a:endParaRPr lang="lv-LV" sz="105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6E6A8B-9E5B-D8E5-2B3E-5B67FF6EEE78}"/>
              </a:ext>
            </a:extLst>
          </p:cNvPr>
          <p:cNvSpPr txBox="1"/>
          <p:nvPr/>
        </p:nvSpPr>
        <p:spPr>
          <a:xfrm>
            <a:off x="1612807" y="1244806"/>
            <a:ext cx="7856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Jauna rentgena iekārta</a:t>
            </a:r>
            <a:endParaRPr lang="lv-LV" sz="105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2FFDA1-44D4-65FF-7C75-8AF9763920F3}"/>
              </a:ext>
            </a:extLst>
          </p:cNvPr>
          <p:cNvSpPr txBox="1"/>
          <p:nvPr/>
        </p:nvSpPr>
        <p:spPr>
          <a:xfrm>
            <a:off x="299120" y="4114745"/>
            <a:ext cx="7856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ES finansējums tehnoloģijām</a:t>
            </a:r>
            <a:endParaRPr lang="lv-LV" sz="105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948DD3-89A2-F38A-1EF4-97396B91E947}"/>
              </a:ext>
            </a:extLst>
          </p:cNvPr>
          <p:cNvSpPr txBox="1"/>
          <p:nvPr/>
        </p:nvSpPr>
        <p:spPr>
          <a:xfrm>
            <a:off x="225667" y="4800490"/>
            <a:ext cx="7856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Speciālistu piesaiste</a:t>
            </a:r>
            <a:endParaRPr lang="lv-LV" sz="105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75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C742E-A6A2-5FB8-9DC9-3E2B6456E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83E974E8-595E-BBD8-C424-A28A4EF9AE5E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A601E7FB-4D2C-BC3D-CF5E-CCDC27A4B3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71AEE127-B1AC-63D0-1393-5D4BBA634C11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B5894786-0CAA-AF44-D405-51B284CC27F9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48F7F03C-0D10-7C00-FAA0-6D0F977636C7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700625A7-7F72-A2BC-61A3-7394C408E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6" y="191665"/>
            <a:ext cx="1864710" cy="188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Shēma 2">
            <a:extLst>
              <a:ext uri="{FF2B5EF4-FFF2-40B4-BE49-F238E27FC236}">
                <a16:creationId xmlns:a16="http://schemas.microsoft.com/office/drawing/2014/main" id="{FF300332-5072-8A3F-879D-7B3A79D190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0741899"/>
              </p:ext>
            </p:extLst>
          </p:nvPr>
        </p:nvGraphicFramePr>
        <p:xfrm>
          <a:off x="826271" y="1493478"/>
          <a:ext cx="10676881" cy="4563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7823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4BEA0-BA4E-88C8-BDF0-107230B38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369AFA4C-7661-DD43-B8A5-A039DB7B78A3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FD157470-7D4B-12DE-FA96-3C9E0B5C65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96FDECAE-7170-2EED-0FA9-5DA2530881B3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2066C4A5-4105-5D7C-5BEF-6559FB40B0A9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AF9991A5-E582-CA61-CB45-1753BEF4D181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27">
            <a:extLst>
              <a:ext uri="{FF2B5EF4-FFF2-40B4-BE49-F238E27FC236}">
                <a16:creationId xmlns:a16="http://schemas.microsoft.com/office/drawing/2014/main" id="{526484BA-F8D5-BCA8-CD2C-24C938E18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3908" y="151000"/>
            <a:ext cx="1921079" cy="1258351"/>
          </a:xfrm>
          <a:prstGeom prst="rect">
            <a:avLst/>
          </a:prstGeom>
        </p:spPr>
      </p:pic>
      <p:graphicFrame>
        <p:nvGraphicFramePr>
          <p:cNvPr id="3" name="Shēma 2">
            <a:extLst>
              <a:ext uri="{FF2B5EF4-FFF2-40B4-BE49-F238E27FC236}">
                <a16:creationId xmlns:a16="http://schemas.microsoft.com/office/drawing/2014/main" id="{A27F80AF-F83C-0A47-112A-79C325B73D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7885606"/>
              </p:ext>
            </p:extLst>
          </p:nvPr>
        </p:nvGraphicFramePr>
        <p:xfrm>
          <a:off x="1103108" y="1510076"/>
          <a:ext cx="4190345" cy="4563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5" name="Shēma 14">
            <a:extLst>
              <a:ext uri="{FF2B5EF4-FFF2-40B4-BE49-F238E27FC236}">
                <a16:creationId xmlns:a16="http://schemas.microsoft.com/office/drawing/2014/main" id="{6D5733A9-E1D2-7274-CF42-6111F50DDB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2595457"/>
              </p:ext>
            </p:extLst>
          </p:nvPr>
        </p:nvGraphicFramePr>
        <p:xfrm>
          <a:off x="2298583" y="1409354"/>
          <a:ext cx="9160778" cy="4764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4419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CE1592D-0F56-BC2E-BF87-662E2E5FF083}"/>
              </a:ext>
            </a:extLst>
          </p:cNvPr>
          <p:cNvSpPr txBox="1"/>
          <p:nvPr/>
        </p:nvSpPr>
        <p:spPr>
          <a:xfrm>
            <a:off x="1855291" y="2484110"/>
            <a:ext cx="7780415" cy="17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lv-LV" sz="66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Paldies par darbu!</a:t>
            </a:r>
          </a:p>
          <a:p>
            <a:pPr algn="ctr"/>
            <a:endParaRPr lang="lv-LV" sz="105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46A7BEB5-4DDF-14BC-23BE-0E49E5BC4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09" y="-220582"/>
            <a:ext cx="4876810" cy="34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7111</TotalTime>
  <Words>128</Words>
  <Application>Microsoft Office PowerPoint</Application>
  <PresentationFormat>Platekrāna</PresentationFormat>
  <Paragraphs>32</Paragraphs>
  <Slides>8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Wingdings</vt:lpstr>
      <vt:lpstr>Office dizains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Māra SALDĀBOLA</dc:creator>
  <cp:lastModifiedBy>Evita APLOKA</cp:lastModifiedBy>
  <cp:revision>414</cp:revision>
  <cp:lastPrinted>2024-11-28T06:42:55Z</cp:lastPrinted>
  <dcterms:created xsi:type="dcterms:W3CDTF">2023-04-25T09:55:54Z</dcterms:created>
  <dcterms:modified xsi:type="dcterms:W3CDTF">2025-06-19T05:23:18Z</dcterms:modified>
</cp:coreProperties>
</file>