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4936" r:id="rId3"/>
    <p:sldId id="4932" r:id="rId4"/>
    <p:sldId id="4937" r:id="rId5"/>
    <p:sldId id="4938" r:id="rId6"/>
    <p:sldId id="4929" r:id="rId7"/>
    <p:sldId id="4930" r:id="rId8"/>
    <p:sldId id="4928" r:id="rId9"/>
    <p:sldId id="4942" r:id="rId10"/>
    <p:sldId id="4939" r:id="rId11"/>
    <p:sldId id="4940" r:id="rId12"/>
    <p:sldId id="4941" r:id="rId13"/>
    <p:sldId id="4944" r:id="rId14"/>
    <p:sldId id="4943" r:id="rId15"/>
    <p:sldId id="4887" r:id="rId16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4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5256" autoAdjust="0"/>
  </p:normalViewPr>
  <p:slideViewPr>
    <p:cSldViewPr snapToGrid="0">
      <p:cViewPr varScale="1">
        <p:scale>
          <a:sx n="114" d="100"/>
          <a:sy n="114" d="100"/>
        </p:scale>
        <p:origin x="3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A102-447A-4FB8-864A-0CE023A348B4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328C-4ACE-4CA7-B34B-3A26C660E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22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E4102-87E7-74BA-B704-EF111EF8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DB891A54-5EE1-2902-C559-578BD594F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B26B0CC5-F566-5884-3E96-F191C0046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14A71E1-8290-48E5-9686-97E22A4AA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2393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336E0-4035-98C5-8E99-FF13B53E3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D31916A9-7C8C-5194-242D-FF3A21C24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568DF9BC-1FF0-0E39-7C7E-AE22A208B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A936B5B-F5DB-5485-EFB7-8518CBE9B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4404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6F822-01A4-8DF9-F27C-A2D2D09DC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6E16285A-0D37-D53D-0B6B-B756F3C6E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FCDFFDAF-7322-8D07-90FA-23167750F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AF0C27A-08BE-FACE-8FE2-843EC4CDB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1295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E09BE-AB81-320A-C239-A0F7B80F9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261042B7-DC8C-DE92-8D12-ADCBF353D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16B84078-DAAC-A7DB-AAE5-0202A068C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741946C-7BC7-0A99-D769-43977A187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8045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E1482-002D-F16B-BB4A-3ECF1F212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A2837198-C0A1-CF1A-519C-5FE8C15FC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6A53D2D1-376F-9E0D-2E29-F3B487E94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9A3A490-E9AA-9C37-908E-089F6840B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379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A4402-A7EB-D743-B9D0-46991254F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D02C9CB2-BA45-2CFC-7A4C-17BBA4E83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66E77B77-839F-5941-0E98-75845B9F3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6ED54D5-582E-21CB-881E-6DE1251B1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74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FFDE0-57DB-8B3D-CB78-A13DBFD88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C667F183-168D-F8A9-AD89-11F85BE09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BE5A7AD2-F091-3CAA-AD61-9FD17D297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737E4D0-B930-15D6-CFF3-6EC8F78AB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358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6717-18A8-8697-5F9A-BEE818344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27B2726A-9452-4C76-22E6-A0E839DBC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18745A99-A58B-1306-B7C7-274657F48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F5925B3-226D-E443-913E-176D246D8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300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73478-ECA0-61F5-C697-616FBFD0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24D1B01F-5F63-6707-3DD5-45FF0FA6F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F91CF355-A944-EA2B-7C63-C8A5B5BC6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3DC239F-ED16-5C4E-66ED-D1F353319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21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4E3F9-6062-E8C9-7BEF-97CD22B87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DDEF14A8-52C3-4C0B-F2DD-80AC3B092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A4C839BA-4F5B-8E12-A522-A05962032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79F2BACC-C8C4-3201-E947-0D66BA742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28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26317-C7C8-BC7B-614B-E9A6AF913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D3DD8011-DA0D-3B0D-DF57-5C504D5B4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53362C26-58BB-2B38-C3D4-43BD6D27E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8B9777E-5270-844A-B7BA-98B4D667D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3871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B4AAA-2529-5A7E-DA09-809A083EF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7E29D3C5-B719-2BB0-9DB1-E1C5D5264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5E89C0B4-2A1A-037C-EBB1-50FE71B2A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787AB7F-C943-4AAE-C793-76926B2CE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452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21753-6ADD-0F8D-669B-57A5F2C8F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88C13257-B408-3B50-6EDD-518F8DC7B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35266404-B5E6-784D-97BE-CD142D853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Galvenās investīcijas uzņēmējdarbības veicināšanā</a:t>
            </a:r>
          </a:p>
          <a:p>
            <a:r>
              <a:rPr lang="lv-LV" dirty="0"/>
              <a:t>Jaunas ražošanas ēkas </a:t>
            </a:r>
          </a:p>
          <a:p>
            <a:r>
              <a:rPr lang="lv-LV" dirty="0"/>
              <a:t>Ielu un ceļu pārbūve</a:t>
            </a:r>
          </a:p>
          <a:p>
            <a:r>
              <a:rPr lang="lv-LV" dirty="0"/>
              <a:t>20 </a:t>
            </a:r>
            <a:r>
              <a:rPr lang="lv-LV" dirty="0" err="1"/>
              <a:t>kw</a:t>
            </a:r>
            <a:r>
              <a:rPr lang="lv-LV" dirty="0"/>
              <a:t> elektrības līnija</a:t>
            </a:r>
          </a:p>
          <a:p>
            <a:r>
              <a:rPr lang="lv-LV" dirty="0"/>
              <a:t>Cietā seguma laukumi</a:t>
            </a:r>
          </a:p>
          <a:p>
            <a:r>
              <a:rPr lang="lv-LV" dirty="0"/>
              <a:t>Ūdensapgādes un kanalizācijas tīkli</a:t>
            </a:r>
          </a:p>
          <a:p>
            <a:endParaRPr lang="lv-LV" dirty="0"/>
          </a:p>
          <a:p>
            <a:r>
              <a:rPr lang="lv-LV" dirty="0"/>
              <a:t>Jau paveikts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525C6EF-75EF-2169-7361-9DF4A1BE8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864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3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26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7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9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3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35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7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6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1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7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8A1-3AD2-4DB0-9337-2D7ECBD8E3EF}" type="datetimeFigureOut">
              <a:rPr lang="lv-LV" smtClean="0"/>
              <a:t>28.05.2026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:a16="http://schemas.microsoft.com/office/drawing/2014/main" id="{3B5E0CE0-6EE8-9615-0635-5C7C45E1A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8" y="0"/>
            <a:ext cx="8083831" cy="5699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52546-2F0F-C748-E8FA-257EC34D182B}"/>
              </a:ext>
            </a:extLst>
          </p:cNvPr>
          <p:cNvSpPr txBox="1"/>
          <p:nvPr/>
        </p:nvSpPr>
        <p:spPr>
          <a:xfrm>
            <a:off x="5899726" y="4632112"/>
            <a:ext cx="6005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>
                <a:latin typeface="Futura Md TL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Ingus BERKULIS</a:t>
            </a:r>
          </a:p>
          <a:p>
            <a:r>
              <a:rPr lang="lv-LV" sz="2000" i="1" noProof="0" dirty="0">
                <a:latin typeface="Futura Md TL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Alūksnes novada pašvaldības izpilddirektors</a:t>
            </a:r>
          </a:p>
        </p:txBody>
      </p:sp>
    </p:spTree>
    <p:extLst>
      <p:ext uri="{BB962C8B-B14F-4D97-AF65-F5344CB8AC3E}">
        <p14:creationId xmlns:p14="http://schemas.microsoft.com/office/powerpoint/2010/main" val="62597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3CCDC-2500-0A01-8D00-70B3BADA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FCB91899-E9D0-5C9B-F927-1F04B1670A59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C93DC094-0B65-B419-B78B-B88A00F52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C1ACF3C1-7614-FCE2-4208-B2397F6A12FF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0157C389-53A5-0F2D-AAC9-CE20E6C8025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17D5C2C3-1664-B4C1-BA99-83B3E8DEF0BC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5EA193-9769-7958-5B26-46AF9631EB89}"/>
              </a:ext>
            </a:extLst>
          </p:cNvPr>
          <p:cNvSpPr txBox="1"/>
          <p:nvPr/>
        </p:nvSpPr>
        <p:spPr>
          <a:xfrm>
            <a:off x="331013" y="2784551"/>
            <a:ext cx="3829874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endParaRPr lang="lv-LV" sz="1900" dirty="0">
              <a:latin typeface="Futura Md TL" panose="020B0502020204020303" pitchFamily="34" charset="0"/>
            </a:endParaRPr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6AB8DA71-6BE0-CB38-C88A-6EFEA8921A20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800" dirty="0">
                <a:solidFill>
                  <a:srgbClr val="222222"/>
                </a:solidFill>
                <a:latin typeface="Futura Md TL" panose="020B0502020204020303" pitchFamily="34" charset="0"/>
              </a:rPr>
              <a:t>VIDZEMES LAUKU SĒTĀ LIELA ROSĪBA</a:t>
            </a:r>
            <a:endParaRPr lang="pt-BR" sz="38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2052" name="Picture 4" descr="Fotoattēlā varētu būt zirgs un teksts">
            <a:extLst>
              <a:ext uri="{FF2B5EF4-FFF2-40B4-BE49-F238E27FC236}">
                <a16:creationId xmlns:a16="http://schemas.microsoft.com/office/drawing/2014/main" id="{9BB8E8D8-1189-709B-01A3-40218DE5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13" y="3588452"/>
            <a:ext cx="3778491" cy="28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toattēlā varētu būt pūlis">
            <a:extLst>
              <a:ext uri="{FF2B5EF4-FFF2-40B4-BE49-F238E27FC236}">
                <a16:creationId xmlns:a16="http://schemas.microsoft.com/office/drawing/2014/main" id="{68B25BB0-B341-4DC4-EC60-C841E54C5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/>
          <a:stretch>
            <a:fillRect/>
          </a:stretch>
        </p:blipFill>
        <p:spPr bwMode="auto">
          <a:xfrm>
            <a:off x="7306813" y="1113938"/>
            <a:ext cx="3778492" cy="24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toattēlā varētu būt koks un zāle">
            <a:extLst>
              <a:ext uri="{FF2B5EF4-FFF2-40B4-BE49-F238E27FC236}">
                <a16:creationId xmlns:a16="http://schemas.microsoft.com/office/drawing/2014/main" id="{D1B07983-8210-0388-0C54-C6C6A6284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"/>
          <a:stretch>
            <a:fillRect/>
          </a:stretch>
        </p:blipFill>
        <p:spPr bwMode="auto">
          <a:xfrm>
            <a:off x="560551" y="1361607"/>
            <a:ext cx="3055086" cy="40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toattēlā varētu būt kamīna vieta">
            <a:extLst>
              <a:ext uri="{FF2B5EF4-FFF2-40B4-BE49-F238E27FC236}">
                <a16:creationId xmlns:a16="http://schemas.microsoft.com/office/drawing/2014/main" id="{38C6B04D-0EBC-86FF-AA23-ED614CBF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47" y="1361607"/>
            <a:ext cx="3055086" cy="40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61AA7-D511-0D50-13AF-B71C8F71E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DA17FAB7-DDE0-93C3-8E24-C9D988C6D8FF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58FF5BA3-75CB-EAC8-1F8D-B5B6B30ED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C111CE8-95B1-EB34-D078-2A3FCD8B6C87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74CE9C0B-9F00-E157-AD48-3D1DDD12F544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BD4AEEE8-EA7D-BAB5-1BC5-82386DB7D753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3B49140-EE1A-D141-B42E-60C86D20C52E}"/>
              </a:ext>
            </a:extLst>
          </p:cNvPr>
          <p:cNvSpPr txBox="1"/>
          <p:nvPr/>
        </p:nvSpPr>
        <p:spPr>
          <a:xfrm>
            <a:off x="331013" y="2784551"/>
            <a:ext cx="3829874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endParaRPr lang="lv-LV" sz="1900" dirty="0">
              <a:latin typeface="Futura Md TL" panose="020B0502020204020303" pitchFamily="34" charset="0"/>
            </a:endParaRPr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FB6528D4-3E10-D2D8-5C1C-B3444F3DC06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800" dirty="0">
                <a:solidFill>
                  <a:srgbClr val="222222"/>
                </a:solidFill>
                <a:latin typeface="Futura Md TL" panose="020B0502020204020303" pitchFamily="34" charset="0"/>
              </a:rPr>
              <a:t>PIEŠĶIRTAS NAUDAS BALVAS 9375 EUR</a:t>
            </a:r>
            <a:endParaRPr lang="pt-BR" sz="38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B86E7A2E-4A36-6A13-5D1B-D1820F712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68" y="892292"/>
            <a:ext cx="4058915" cy="2705943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09E4B516-8145-2071-1C11-4FFD265088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3721088"/>
            <a:ext cx="4026158" cy="2684105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9936EB8A-03E5-16E6-88BF-2239DBB27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892290"/>
            <a:ext cx="4026158" cy="2684105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DD031AE2-2505-20D1-CCFC-76EF5942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68" y="3721088"/>
            <a:ext cx="4058916" cy="27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4D661-4E01-08FF-8A96-F492795FE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3A64855B-5C77-690E-4487-83855F087ACF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76824124-0673-E924-ACD5-8F9ADDE23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EAF4879F-C962-8F3E-9197-4CADCCF82989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57044EA0-D70D-D8A5-B8D8-50C93E52664D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64DEA676-D7D0-AC96-18C2-65CDD0D09536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irsraksts 1">
            <a:extLst>
              <a:ext uri="{FF2B5EF4-FFF2-40B4-BE49-F238E27FC236}">
                <a16:creationId xmlns:a16="http://schemas.microsoft.com/office/drawing/2014/main" id="{AD67EA12-9341-C941-F854-208A4293C9FB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800" dirty="0">
                <a:solidFill>
                  <a:srgbClr val="222222"/>
                </a:solidFill>
                <a:latin typeface="Futura Md TL" panose="020B0502020204020303" pitchFamily="34" charset="0"/>
              </a:rPr>
              <a:t>55 BRĪVĀ LAIKA AKTIVITĀTES UN NOMETNES</a:t>
            </a:r>
            <a:endParaRPr lang="pt-BR" sz="38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3074" name="Picture 2" descr="Fotoattēla apraksts nav pieejams.">
            <a:extLst>
              <a:ext uri="{FF2B5EF4-FFF2-40B4-BE49-F238E27FC236}">
                <a16:creationId xmlns:a16="http://schemas.microsoft.com/office/drawing/2014/main" id="{73192A86-441F-6356-6540-67099CDC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0" y="1691206"/>
            <a:ext cx="3036811" cy="40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oattēla apraksts nav pieejams.">
            <a:extLst>
              <a:ext uri="{FF2B5EF4-FFF2-40B4-BE49-F238E27FC236}">
                <a16:creationId xmlns:a16="http://schemas.microsoft.com/office/drawing/2014/main" id="{8D781914-C7B3-5600-D476-20B66A9DD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/>
          <a:stretch>
            <a:fillRect/>
          </a:stretch>
        </p:blipFill>
        <p:spPr bwMode="auto">
          <a:xfrm>
            <a:off x="4392643" y="1691207"/>
            <a:ext cx="3359625" cy="40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otoattēlā varētu būt velosipēds">
            <a:extLst>
              <a:ext uri="{FF2B5EF4-FFF2-40B4-BE49-F238E27FC236}">
                <a16:creationId xmlns:a16="http://schemas.microsoft.com/office/drawing/2014/main" id="{E0670604-285B-2E51-AA10-725854A7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765" y="1691207"/>
            <a:ext cx="3036816" cy="404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B383A-8BF1-23CF-3044-D15D7B1F4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91E20358-1E4A-A948-32F6-23AFB0244B14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52901CDE-E024-AE0E-280D-6FD02AECB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58F6C538-1B00-5490-A617-A00C8DE0D5A7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1EA57AD2-A2F9-3846-E557-F6F829A17CB8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1783F450-DD02-D5A2-8A93-E7C4C4ADB20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36C1BDA-8AD3-2397-61D9-0EBB3B54FF11}"/>
              </a:ext>
            </a:extLst>
          </p:cNvPr>
          <p:cNvSpPr txBox="1"/>
          <p:nvPr/>
        </p:nvSpPr>
        <p:spPr>
          <a:xfrm>
            <a:off x="331013" y="2784551"/>
            <a:ext cx="3829874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endParaRPr lang="lv-LV" sz="1900" dirty="0">
              <a:latin typeface="Futura Md TL" panose="020B0502020204020303" pitchFamily="34" charset="0"/>
            </a:endParaRPr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FDADF6CF-7BDE-EE1F-D4A2-42E90A137677}"/>
              </a:ext>
            </a:extLst>
          </p:cNvPr>
          <p:cNvSpPr txBox="1">
            <a:spLocks/>
          </p:cNvSpPr>
          <p:nvPr/>
        </p:nvSpPr>
        <p:spPr>
          <a:xfrm>
            <a:off x="23085" y="-10969"/>
            <a:ext cx="12214362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500" dirty="0">
                <a:solidFill>
                  <a:srgbClr val="222222"/>
                </a:solidFill>
                <a:latin typeface="Futura Md TL" panose="020B0502020204020303" pitchFamily="34" charset="0"/>
              </a:rPr>
              <a:t>IEDZĪVOTĀJU PIEŅEMŠANA ALSVIĶOS UN ANNĀ</a:t>
            </a:r>
            <a:endParaRPr lang="pt-BR" sz="35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11" name="Grafika 10" descr="Bultiņa, izliekums pulksteņrādītāju kustības virzienā">
            <a:extLst>
              <a:ext uri="{FF2B5EF4-FFF2-40B4-BE49-F238E27FC236}">
                <a16:creationId xmlns:a16="http://schemas.microsoft.com/office/drawing/2014/main" id="{311EA98D-92A7-AA91-FC7A-8F9A99A66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406152" flipH="1">
            <a:off x="2347295" y="771573"/>
            <a:ext cx="555159" cy="1027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A4C50F-E2CC-8CA0-BF54-EF355980EEF3}"/>
              </a:ext>
            </a:extLst>
          </p:cNvPr>
          <p:cNvSpPr txBox="1"/>
          <p:nvPr/>
        </p:nvSpPr>
        <p:spPr>
          <a:xfrm>
            <a:off x="390671" y="1828763"/>
            <a:ext cx="3150113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Atkritumu apsaimniekošana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CC6B66-C54C-1249-3471-5203F0BF52FC}"/>
              </a:ext>
            </a:extLst>
          </p:cNvPr>
          <p:cNvSpPr txBox="1"/>
          <p:nvPr/>
        </p:nvSpPr>
        <p:spPr>
          <a:xfrm>
            <a:off x="3669566" y="1869349"/>
            <a:ext cx="4078526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Vidi degradējošās ēkas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EC772-8FF0-45E9-4DC5-062623F6CBD4}"/>
              </a:ext>
            </a:extLst>
          </p:cNvPr>
          <p:cNvSpPr txBox="1"/>
          <p:nvPr/>
        </p:nvSpPr>
        <p:spPr>
          <a:xfrm>
            <a:off x="8093549" y="1876403"/>
            <a:ext cx="285649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Ceļu uzturēšana</a:t>
            </a:r>
            <a:endParaRPr lang="lv-LV" sz="2400" dirty="0">
              <a:latin typeface="Futura Md TL" panose="020B0502020204020303" pitchFamily="34" charset="0"/>
            </a:endParaRPr>
          </a:p>
        </p:txBody>
      </p:sp>
      <p:pic>
        <p:nvPicPr>
          <p:cNvPr id="15" name="Grafika 14" descr="Bultiņa, izliekums pulksteņrādītāju kustības virzienā">
            <a:extLst>
              <a:ext uri="{FF2B5EF4-FFF2-40B4-BE49-F238E27FC236}">
                <a16:creationId xmlns:a16="http://schemas.microsoft.com/office/drawing/2014/main" id="{4F530BDC-63D2-2D1A-AAC9-5D89C47A3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93817">
            <a:off x="8627512" y="769333"/>
            <a:ext cx="469079" cy="1027832"/>
          </a:xfrm>
          <a:prstGeom prst="rect">
            <a:avLst/>
          </a:prstGeom>
        </p:spPr>
      </p:pic>
      <p:pic>
        <p:nvPicPr>
          <p:cNvPr id="17" name="Grafika 16" descr="Bultiņa, taisna">
            <a:extLst>
              <a:ext uri="{FF2B5EF4-FFF2-40B4-BE49-F238E27FC236}">
                <a16:creationId xmlns:a16="http://schemas.microsoft.com/office/drawing/2014/main" id="{7D8F4549-E93B-DA00-CDF9-615D00E74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381875" y="1006021"/>
            <a:ext cx="720000" cy="526409"/>
          </a:xfrm>
          <a:prstGeom prst="rect">
            <a:avLst/>
          </a:prstGeom>
        </p:spPr>
      </p:pic>
      <p:pic>
        <p:nvPicPr>
          <p:cNvPr id="9" name="Grafika 8" descr="Bultiņa, izliekums pulksteņrādītāju kustības virzienā">
            <a:extLst>
              <a:ext uri="{FF2B5EF4-FFF2-40B4-BE49-F238E27FC236}">
                <a16:creationId xmlns:a16="http://schemas.microsoft.com/office/drawing/2014/main" id="{3B6C82CC-C945-9A78-93A2-58CDEE96D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406152" flipH="1">
            <a:off x="3342048" y="3239216"/>
            <a:ext cx="555159" cy="1027832"/>
          </a:xfrm>
          <a:prstGeom prst="rect">
            <a:avLst/>
          </a:prstGeom>
        </p:spPr>
      </p:pic>
      <p:pic>
        <p:nvPicPr>
          <p:cNvPr id="16" name="Grafika 15" descr="Bultiņa, izliekums pulksteņrādītāju kustības virzienā">
            <a:extLst>
              <a:ext uri="{FF2B5EF4-FFF2-40B4-BE49-F238E27FC236}">
                <a16:creationId xmlns:a16="http://schemas.microsoft.com/office/drawing/2014/main" id="{5EC70D0B-9477-79D8-7F23-5FF942890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93817">
            <a:off x="7923178" y="3283730"/>
            <a:ext cx="469079" cy="10278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875036-BD4B-C285-D4CF-8CE1B09AF8BF}"/>
              </a:ext>
            </a:extLst>
          </p:cNvPr>
          <p:cNvSpPr txBox="1"/>
          <p:nvPr/>
        </p:nvSpPr>
        <p:spPr>
          <a:xfrm>
            <a:off x="1889241" y="4355741"/>
            <a:ext cx="3150113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Kultūras pasākumi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BEC617-0A21-30AA-780B-A257E738575A}"/>
              </a:ext>
            </a:extLst>
          </p:cNvPr>
          <p:cNvSpPr txBox="1"/>
          <p:nvPr/>
        </p:nvSpPr>
        <p:spPr>
          <a:xfrm>
            <a:off x="6843616" y="4336992"/>
            <a:ext cx="3150113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Priekšlikumi</a:t>
            </a:r>
          </a:p>
        </p:txBody>
      </p:sp>
    </p:spTree>
    <p:extLst>
      <p:ext uri="{BB962C8B-B14F-4D97-AF65-F5344CB8AC3E}">
        <p14:creationId xmlns:p14="http://schemas.microsoft.com/office/powerpoint/2010/main" val="23835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64628-C576-3E4A-9E79-241C122F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2593502A-F3DF-B9E2-BFF2-26E656202D40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9B5FB3BB-A633-C0DC-B6BA-5CABFAB5F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EF41249-17D4-EAE9-23E6-E375AA0E7D49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883313F1-9C3F-48DD-832F-06E1B5EC1903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928580F5-27F9-7E4A-9C15-2BB5400A6AD1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40BFC30-75A9-053C-BE23-570B5A7648D7}"/>
              </a:ext>
            </a:extLst>
          </p:cNvPr>
          <p:cNvSpPr txBox="1"/>
          <p:nvPr/>
        </p:nvSpPr>
        <p:spPr>
          <a:xfrm>
            <a:off x="331013" y="2784551"/>
            <a:ext cx="3829874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endParaRPr lang="lv-LV" sz="1900" dirty="0">
              <a:latin typeface="Futura Md TL" panose="020B0502020204020303" pitchFamily="34" charset="0"/>
            </a:endParaRPr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6FD474FF-321B-7B91-A7C0-E95143046AF3}"/>
              </a:ext>
            </a:extLst>
          </p:cNvPr>
          <p:cNvSpPr txBox="1">
            <a:spLocks/>
          </p:cNvSpPr>
          <p:nvPr/>
        </p:nvSpPr>
        <p:spPr>
          <a:xfrm>
            <a:off x="23085" y="0"/>
            <a:ext cx="12168915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500" dirty="0">
                <a:solidFill>
                  <a:srgbClr val="222222"/>
                </a:solidFill>
                <a:latin typeface="Futura Md TL" panose="020B0502020204020303" pitchFamily="34" charset="0"/>
              </a:rPr>
              <a:t>PAŠVALDĪBAS PRIORITĀTE – CIVILĀ AIZSARDZĪBA</a:t>
            </a:r>
            <a:endParaRPr lang="pt-BR" sz="35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2" name="Grafika 1" descr="Bultiņa, izliekums pulksteņrādītāju kustības virzienā">
            <a:extLst>
              <a:ext uri="{FF2B5EF4-FFF2-40B4-BE49-F238E27FC236}">
                <a16:creationId xmlns:a16="http://schemas.microsoft.com/office/drawing/2014/main" id="{AA754B98-1BBC-D499-3BB3-CA1025AEB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406152" flipH="1">
            <a:off x="2165597" y="935059"/>
            <a:ext cx="555159" cy="1027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F48C76-2F75-A045-EEBA-652D9964E9BB}"/>
              </a:ext>
            </a:extLst>
          </p:cNvPr>
          <p:cNvSpPr txBox="1"/>
          <p:nvPr/>
        </p:nvSpPr>
        <p:spPr>
          <a:xfrm>
            <a:off x="670893" y="1892346"/>
            <a:ext cx="3150113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Trauksmes reaģēšanas un gatavības plāns</a:t>
            </a:r>
          </a:p>
        </p:txBody>
      </p:sp>
      <p:pic>
        <p:nvPicPr>
          <p:cNvPr id="10" name="Grafika 9" descr="Bultiņa, taisna">
            <a:extLst>
              <a:ext uri="{FF2B5EF4-FFF2-40B4-BE49-F238E27FC236}">
                <a16:creationId xmlns:a16="http://schemas.microsoft.com/office/drawing/2014/main" id="{2461F4DC-75EF-0482-B3A7-547A166AB1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622355" y="1185770"/>
            <a:ext cx="720000" cy="5264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F45A3F-919D-EA6E-CAE3-E77CFD7832E8}"/>
              </a:ext>
            </a:extLst>
          </p:cNvPr>
          <p:cNvSpPr txBox="1"/>
          <p:nvPr/>
        </p:nvSpPr>
        <p:spPr>
          <a:xfrm>
            <a:off x="4320472" y="1892346"/>
            <a:ext cx="3150113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Izglītības iestāžu apsekošana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E7E71-FAA8-17AA-81BF-B87044D84F7C}"/>
              </a:ext>
            </a:extLst>
          </p:cNvPr>
          <p:cNvSpPr txBox="1"/>
          <p:nvPr/>
        </p:nvSpPr>
        <p:spPr>
          <a:xfrm>
            <a:off x="7970051" y="1892346"/>
            <a:ext cx="3150113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Informatīvais seminārs iedzīvotājiem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B4A493-0D21-96C9-E721-9523B10370A7}"/>
              </a:ext>
            </a:extLst>
          </p:cNvPr>
          <p:cNvSpPr txBox="1"/>
          <p:nvPr/>
        </p:nvSpPr>
        <p:spPr>
          <a:xfrm>
            <a:off x="4320471" y="4718425"/>
            <a:ext cx="3150113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endParaRPr lang="lv-LV" sz="2400" b="1" dirty="0">
              <a:latin typeface="Futura Md TL" panose="020B0502020204020303" pitchFamily="34" charset="0"/>
            </a:endParaRPr>
          </a:p>
        </p:txBody>
      </p:sp>
      <p:pic>
        <p:nvPicPr>
          <p:cNvPr id="18" name="Grafika 17" descr="Bultiņa, izliekums pulksteņrādītāju kustības virzienā">
            <a:extLst>
              <a:ext uri="{FF2B5EF4-FFF2-40B4-BE49-F238E27FC236}">
                <a16:creationId xmlns:a16="http://schemas.microsoft.com/office/drawing/2014/main" id="{E5831B30-5787-37E3-984B-2EDFAA1B7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93817">
            <a:off x="9310567" y="935057"/>
            <a:ext cx="469079" cy="1027832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2B75B49C-2A1A-CBD6-9E25-BBB67789E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55" y="3242037"/>
            <a:ext cx="5483790" cy="30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D1292-4931-5671-C438-C8658C810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:a16="http://schemas.microsoft.com/office/drawing/2014/main" id="{9C08A25A-981E-920D-DD8A-6EBA5A941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8" y="0"/>
            <a:ext cx="8083831" cy="5699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C9CCBB-84C1-0E3C-2C73-41842DEEA04C}"/>
              </a:ext>
            </a:extLst>
          </p:cNvPr>
          <p:cNvSpPr txBox="1"/>
          <p:nvPr/>
        </p:nvSpPr>
        <p:spPr>
          <a:xfrm>
            <a:off x="5899726" y="4632112"/>
            <a:ext cx="6005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>
                <a:latin typeface="Futura Md TL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222776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564FB-A1F3-7BAC-9CF9-11825361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D7A88861-734E-76F0-CC60-0B373A827FB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B4AF5F03-9E6C-8855-5F1A-379B09A2B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176B593D-D325-042E-A6D4-D235C14B9325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04453A30-F887-6420-3F0E-7D06125EA02B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62BCD15A-06EA-BB97-B6BD-E5363DC6A48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A470FE0-E42D-1BD5-6EBE-9F0826A8CA0F}"/>
              </a:ext>
            </a:extLst>
          </p:cNvPr>
          <p:cNvSpPr txBox="1"/>
          <p:nvPr/>
        </p:nvSpPr>
        <p:spPr>
          <a:xfrm>
            <a:off x="331013" y="2784551"/>
            <a:ext cx="3829874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endParaRPr lang="lv-LV" sz="1900" dirty="0">
              <a:latin typeface="Futura Md TL" panose="020B0502020204020303" pitchFamily="34" charset="0"/>
            </a:endParaRPr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3A3107E5-2EC2-59DD-81DC-D7F0D6D857E6}"/>
              </a:ext>
            </a:extLst>
          </p:cNvPr>
          <p:cNvSpPr txBox="1">
            <a:spLocks/>
          </p:cNvSpPr>
          <p:nvPr/>
        </p:nvSpPr>
        <p:spPr>
          <a:xfrm>
            <a:off x="23085" y="0"/>
            <a:ext cx="12168915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500" dirty="0">
                <a:solidFill>
                  <a:srgbClr val="222222"/>
                </a:solidFill>
                <a:latin typeface="Futura Md TL" panose="020B0502020204020303" pitchFamily="34" charset="0"/>
              </a:rPr>
              <a:t>IESNIEGTAS </a:t>
            </a:r>
            <a:r>
              <a:rPr lang="lv-LV" sz="3500" b="1" dirty="0">
                <a:solidFill>
                  <a:srgbClr val="222222"/>
                </a:solidFill>
                <a:latin typeface="Futura Md TL" panose="020B0502020204020303" pitchFamily="34" charset="0"/>
              </a:rPr>
              <a:t>6</a:t>
            </a:r>
            <a:r>
              <a:rPr lang="lv-LV" sz="3500" dirty="0">
                <a:solidFill>
                  <a:srgbClr val="222222"/>
                </a:solidFill>
                <a:latin typeface="Futura Md TL" panose="020B0502020204020303" pitchFamily="34" charset="0"/>
              </a:rPr>
              <a:t> LĪDZDALĪBAS BUDŽETA PROJEKTU IDEJAS</a:t>
            </a:r>
            <a:endParaRPr lang="pt-BR" sz="35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FC1CBEAC-1BD8-AAA4-8C98-269D4034E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5" y="839786"/>
            <a:ext cx="6668649" cy="55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EBF3F-F974-4153-DFF8-66C99644E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2A612441-2E97-C884-1006-3B3126BE00F6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AD432E02-6D1D-6557-18AE-C173FFC36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9C306EB9-C86E-3131-C6E3-042D3E50A210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6E658714-B967-2CF0-2397-9211D3C34AFB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59F977A0-E388-3509-5DE7-25C8A78720D0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81136E-C8B0-351A-052D-36723E4F8BB2}"/>
              </a:ext>
            </a:extLst>
          </p:cNvPr>
          <p:cNvSpPr txBox="1"/>
          <p:nvPr/>
        </p:nvSpPr>
        <p:spPr>
          <a:xfrm>
            <a:off x="331013" y="2784551"/>
            <a:ext cx="3829874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endParaRPr lang="lv-LV" sz="1900" dirty="0">
              <a:latin typeface="Futura Md TL" panose="020B0502020204020303" pitchFamily="34" charset="0"/>
            </a:endParaRPr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3B4AA15E-4721-4FB2-CCF7-8C0872BD8950}"/>
              </a:ext>
            </a:extLst>
          </p:cNvPr>
          <p:cNvSpPr txBox="1">
            <a:spLocks/>
          </p:cNvSpPr>
          <p:nvPr/>
        </p:nvSpPr>
        <p:spPr>
          <a:xfrm>
            <a:off x="23085" y="0"/>
            <a:ext cx="12168915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500" dirty="0">
                <a:solidFill>
                  <a:srgbClr val="222222"/>
                </a:solidFill>
                <a:latin typeface="Futura Md TL" panose="020B0502020204020303" pitchFamily="34" charset="0"/>
              </a:rPr>
              <a:t>TURPINĀS PROJEKTU REALIZĀCIJA UN SAGATAVOŠANA</a:t>
            </a:r>
            <a:endParaRPr lang="pt-BR" sz="35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2" name="Grafika 1" descr="Bultiņa, izliekums pulksteņrādītāju kustības virzienā">
            <a:extLst>
              <a:ext uri="{FF2B5EF4-FFF2-40B4-BE49-F238E27FC236}">
                <a16:creationId xmlns:a16="http://schemas.microsoft.com/office/drawing/2014/main" id="{CD93CB5C-6F1D-0F62-B1B5-C35440658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406152" flipH="1">
            <a:off x="2165597" y="935059"/>
            <a:ext cx="555159" cy="1027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4AE4D4-FFB4-5D6A-80FE-1B88DDC0D94E}"/>
              </a:ext>
            </a:extLst>
          </p:cNvPr>
          <p:cNvSpPr txBox="1"/>
          <p:nvPr/>
        </p:nvSpPr>
        <p:spPr>
          <a:xfrm>
            <a:off x="670893" y="1892346"/>
            <a:ext cx="3150113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Iesniegts projekta pieteikums uzņēmējdarbības atbalstam</a:t>
            </a:r>
          </a:p>
        </p:txBody>
      </p:sp>
      <p:pic>
        <p:nvPicPr>
          <p:cNvPr id="10" name="Grafika 9" descr="Bultiņa, taisna">
            <a:extLst>
              <a:ext uri="{FF2B5EF4-FFF2-40B4-BE49-F238E27FC236}">
                <a16:creationId xmlns:a16="http://schemas.microsoft.com/office/drawing/2014/main" id="{FB55A693-6294-1670-912B-C2E294BA9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622355" y="1185770"/>
            <a:ext cx="720000" cy="5264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1EA760-E7C6-3B52-E83B-E9521B74880F}"/>
              </a:ext>
            </a:extLst>
          </p:cNvPr>
          <p:cNvSpPr txBox="1"/>
          <p:nvPr/>
        </p:nvSpPr>
        <p:spPr>
          <a:xfrm>
            <a:off x="4320472" y="1892346"/>
            <a:ext cx="3150113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Atbalstīts projekts meliorācijas novadgrāvju atjaunošanai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52737-0437-4E9A-EFEE-E2CD9D460D36}"/>
              </a:ext>
            </a:extLst>
          </p:cNvPr>
          <p:cNvSpPr txBox="1"/>
          <p:nvPr/>
        </p:nvSpPr>
        <p:spPr>
          <a:xfrm>
            <a:off x="7970051" y="1892346"/>
            <a:ext cx="3150113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Noslēdzies projekts vides pieejamības nodrošināšanai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8C4186-5420-8FB6-4E50-26BD6B46ABCE}"/>
              </a:ext>
            </a:extLst>
          </p:cNvPr>
          <p:cNvSpPr txBox="1"/>
          <p:nvPr/>
        </p:nvSpPr>
        <p:spPr>
          <a:xfrm>
            <a:off x="4320471" y="4718425"/>
            <a:ext cx="3150113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endParaRPr lang="lv-LV" sz="2400" b="1" dirty="0">
              <a:latin typeface="Futura Md TL" panose="020B0502020204020303" pitchFamily="34" charset="0"/>
            </a:endParaRPr>
          </a:p>
        </p:txBody>
      </p:sp>
      <p:pic>
        <p:nvPicPr>
          <p:cNvPr id="18" name="Grafika 17" descr="Bultiņa, izliekums pulksteņrādītāju kustības virzienā">
            <a:extLst>
              <a:ext uri="{FF2B5EF4-FFF2-40B4-BE49-F238E27FC236}">
                <a16:creationId xmlns:a16="http://schemas.microsoft.com/office/drawing/2014/main" id="{FB87390E-5F36-FAF0-0B52-EE6AFED9D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93817">
            <a:off x="9308478" y="1061694"/>
            <a:ext cx="469079" cy="1027832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82D01B5E-A5BB-266C-F8DA-269D8E6B70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83" y="3765327"/>
            <a:ext cx="3134254" cy="1763018"/>
          </a:xfrm>
          <a:prstGeom prst="rect">
            <a:avLst/>
          </a:prstGeom>
        </p:spPr>
      </p:pic>
      <p:pic>
        <p:nvPicPr>
          <p:cNvPr id="15" name="Attēls 14">
            <a:extLst>
              <a:ext uri="{FF2B5EF4-FFF2-40B4-BE49-F238E27FC236}">
                <a16:creationId xmlns:a16="http://schemas.microsoft.com/office/drawing/2014/main" id="{40D7E4B5-3356-1F56-0EFA-5E269BA7A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6" y="3782048"/>
            <a:ext cx="3150113" cy="1771939"/>
          </a:xfrm>
          <a:prstGeom prst="rect">
            <a:avLst/>
          </a:prstGeom>
        </p:spPr>
      </p:pic>
      <p:pic>
        <p:nvPicPr>
          <p:cNvPr id="16" name="Attēls 15">
            <a:extLst>
              <a:ext uri="{FF2B5EF4-FFF2-40B4-BE49-F238E27FC236}">
                <a16:creationId xmlns:a16="http://schemas.microsoft.com/office/drawing/2014/main" id="{49646DE2-0CF5-C77F-944E-A00C054CF8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2"/>
          <a:stretch>
            <a:fillRect/>
          </a:stretch>
        </p:blipFill>
        <p:spPr>
          <a:xfrm>
            <a:off x="876049" y="3777177"/>
            <a:ext cx="3134254" cy="18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6F1C7-9569-9DD0-9222-F1977B9BE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5DEACFB4-C60A-B1F5-E22A-28A6996CF31A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4A11938E-AA86-A1A6-052B-049D617C5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5BD1D45B-120B-E285-A5F6-0D0FB731F3F8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7EF59FFF-888C-995B-2B05-BF9500AE7CB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29F7D9C2-3BB9-311B-4A97-35134975AA6C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irsraksts 1">
            <a:extLst>
              <a:ext uri="{FF2B5EF4-FFF2-40B4-BE49-F238E27FC236}">
                <a16:creationId xmlns:a16="http://schemas.microsoft.com/office/drawing/2014/main" id="{22420BDC-AB58-ADA3-95ED-84337807036A}"/>
              </a:ext>
            </a:extLst>
          </p:cNvPr>
          <p:cNvSpPr txBox="1">
            <a:spLocks/>
          </p:cNvSpPr>
          <p:nvPr/>
        </p:nvSpPr>
        <p:spPr>
          <a:xfrm>
            <a:off x="23085" y="0"/>
            <a:ext cx="12168915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500" dirty="0">
                <a:solidFill>
                  <a:srgbClr val="222222"/>
                </a:solidFill>
                <a:latin typeface="Futura Md TL" panose="020B0502020204020303" pitchFamily="34" charset="0"/>
              </a:rPr>
              <a:t>REALIZĒTAS </a:t>
            </a:r>
            <a:r>
              <a:rPr lang="lv-LV" sz="3500" b="1" dirty="0">
                <a:solidFill>
                  <a:srgbClr val="222222"/>
                </a:solidFill>
                <a:latin typeface="Futura Md TL" panose="020B0502020204020303" pitchFamily="34" charset="0"/>
              </a:rPr>
              <a:t>41%</a:t>
            </a:r>
            <a:r>
              <a:rPr lang="lv-LV" sz="3500" dirty="0">
                <a:solidFill>
                  <a:srgbClr val="222222"/>
                </a:solidFill>
                <a:latin typeface="Futura Md TL" panose="020B0502020204020303" pitchFamily="34" charset="0"/>
              </a:rPr>
              <a:t>, UZSĀKTAS </a:t>
            </a:r>
            <a:r>
              <a:rPr lang="lv-LV" sz="3500" b="1" dirty="0">
                <a:solidFill>
                  <a:srgbClr val="222222"/>
                </a:solidFill>
                <a:latin typeface="Futura Md TL" panose="020B0502020204020303" pitchFamily="34" charset="0"/>
              </a:rPr>
              <a:t>16%</a:t>
            </a:r>
            <a:r>
              <a:rPr lang="lv-LV" sz="3500" dirty="0">
                <a:solidFill>
                  <a:srgbClr val="222222"/>
                </a:solidFill>
                <a:latin typeface="Futura Md TL" panose="020B0502020204020303" pitchFamily="34" charset="0"/>
              </a:rPr>
              <a:t> PROJEKTU IDEJAS</a:t>
            </a:r>
            <a:endParaRPr lang="pt-BR" sz="35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7C1BFD48-E89A-89FB-891B-8B6F6E5C5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/>
          <a:stretch>
            <a:fillRect/>
          </a:stretch>
        </p:blipFill>
        <p:spPr>
          <a:xfrm>
            <a:off x="508896" y="3969964"/>
            <a:ext cx="3586950" cy="2231472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FF08C4A6-980D-7469-77E0-25146A8919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4"/>
          <a:stretch>
            <a:fillRect/>
          </a:stretch>
        </p:blipFill>
        <p:spPr>
          <a:xfrm>
            <a:off x="4305622" y="3963095"/>
            <a:ext cx="3462855" cy="2245210"/>
          </a:xfrm>
          <a:prstGeom prst="rect">
            <a:avLst/>
          </a:prstGeom>
        </p:spPr>
      </p:pic>
      <p:pic>
        <p:nvPicPr>
          <p:cNvPr id="15" name="Attēls 14">
            <a:extLst>
              <a:ext uri="{FF2B5EF4-FFF2-40B4-BE49-F238E27FC236}">
                <a16:creationId xmlns:a16="http://schemas.microsoft.com/office/drawing/2014/main" id="{C6F71C59-3173-8E99-E6F3-4B4EAA7C36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/>
          <a:stretch>
            <a:fillRect/>
          </a:stretch>
        </p:blipFill>
        <p:spPr>
          <a:xfrm>
            <a:off x="7957613" y="3956225"/>
            <a:ext cx="3672632" cy="2231471"/>
          </a:xfrm>
          <a:prstGeom prst="rect">
            <a:avLst/>
          </a:prstGeom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4FDAB381-5645-5BA8-B81B-1F5A2760C6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12" y="1254239"/>
            <a:ext cx="3689103" cy="2459402"/>
          </a:xfrm>
          <a:prstGeom prst="rect">
            <a:avLst/>
          </a:prstGeom>
        </p:spPr>
      </p:pic>
      <p:pic>
        <p:nvPicPr>
          <p:cNvPr id="19" name="Attēls 18">
            <a:extLst>
              <a:ext uri="{FF2B5EF4-FFF2-40B4-BE49-F238E27FC236}">
                <a16:creationId xmlns:a16="http://schemas.microsoft.com/office/drawing/2014/main" id="{32666F07-2040-F142-F069-81D8651717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/>
          <a:stretch>
            <a:fillRect/>
          </a:stretch>
        </p:blipFill>
        <p:spPr>
          <a:xfrm>
            <a:off x="4305622" y="1292035"/>
            <a:ext cx="3451612" cy="2421605"/>
          </a:xfrm>
          <a:prstGeom prst="rect">
            <a:avLst/>
          </a:prstGeom>
        </p:spPr>
      </p:pic>
      <p:pic>
        <p:nvPicPr>
          <p:cNvPr id="23" name="Attēls 22">
            <a:extLst>
              <a:ext uri="{FF2B5EF4-FFF2-40B4-BE49-F238E27FC236}">
                <a16:creationId xmlns:a16="http://schemas.microsoft.com/office/drawing/2014/main" id="{9E32C33D-77E8-CC9B-1FC0-0021AA7463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5" y="1350265"/>
            <a:ext cx="3545064" cy="23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0A9D5-7DAB-7541-8088-F22833CEC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143566BF-4E31-9970-A4AE-CBBA4B34027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E19530FB-561A-42EA-DED3-B56C816DF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19BDD9C1-3729-0D93-26C1-D033DBA84111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4630EE44-8E2E-C0A4-A961-F93041E69CA4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3DC3F9E1-DF2E-E379-A48F-0DD604D889B3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32118F-0066-51B3-2593-32D3BC566222}"/>
              </a:ext>
            </a:extLst>
          </p:cNvPr>
          <p:cNvSpPr txBox="1"/>
          <p:nvPr/>
        </p:nvSpPr>
        <p:spPr>
          <a:xfrm>
            <a:off x="331013" y="2784551"/>
            <a:ext cx="3829874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endParaRPr lang="lv-LV" sz="1900" dirty="0">
              <a:latin typeface="Futura Md TL" panose="020B0502020204020303" pitchFamily="34" charset="0"/>
            </a:endParaRPr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A3B3F0A9-34D2-AACA-33FE-A5B67652F498}"/>
              </a:ext>
            </a:extLst>
          </p:cNvPr>
          <p:cNvSpPr txBox="1">
            <a:spLocks/>
          </p:cNvSpPr>
          <p:nvPr/>
        </p:nvSpPr>
        <p:spPr>
          <a:xfrm>
            <a:off x="23085" y="0"/>
            <a:ext cx="12168915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500" dirty="0">
                <a:solidFill>
                  <a:srgbClr val="222222"/>
                </a:solidFill>
                <a:latin typeface="Futura Md TL" panose="020B0502020204020303" pitchFamily="34" charset="0"/>
              </a:rPr>
              <a:t>LATGALES SEZ PRIEKŠROCĪBAS UZŅĒMĒJIEM</a:t>
            </a:r>
            <a:endParaRPr lang="pt-BR" sz="35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9C1CDD4D-5C51-D86A-BD08-B87D8F00F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43" y="927152"/>
            <a:ext cx="9536598" cy="53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6A5CC-71B4-45AB-7F59-447A4EF73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F3C62DB8-CCAC-7B8A-233D-A84F9AA8E9EF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99431805-2237-44FA-D64C-1AA7B5060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B471B055-7CF2-A116-897F-A466BA3A5318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35C6BAC0-89D8-8B3F-C682-E64798AD7A91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59DFBED8-6600-ACDF-BECF-25A3EDDF5343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C196A97-4A72-8286-1652-880D0D0AA73E}"/>
              </a:ext>
            </a:extLst>
          </p:cNvPr>
          <p:cNvSpPr txBox="1"/>
          <p:nvPr/>
        </p:nvSpPr>
        <p:spPr>
          <a:xfrm>
            <a:off x="331013" y="2784551"/>
            <a:ext cx="3829874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endParaRPr lang="lv-LV" sz="1900" dirty="0">
              <a:latin typeface="Futura Md TL" panose="020B0502020204020303" pitchFamily="34" charset="0"/>
            </a:endParaRPr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8380FBE9-3236-C05D-7C74-16B445DF42BA}"/>
              </a:ext>
            </a:extLst>
          </p:cNvPr>
          <p:cNvSpPr txBox="1">
            <a:spLocks/>
          </p:cNvSpPr>
          <p:nvPr/>
        </p:nvSpPr>
        <p:spPr>
          <a:xfrm>
            <a:off x="0" y="-8547"/>
            <a:ext cx="12214362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500" dirty="0">
                <a:solidFill>
                  <a:srgbClr val="222222"/>
                </a:solidFill>
                <a:latin typeface="Futura Md TL" panose="020B0502020204020303" pitchFamily="34" charset="0"/>
              </a:rPr>
              <a:t>Pašvaldības budžeta izpilde uz 26.05.2026.</a:t>
            </a:r>
            <a:endParaRPr lang="pt-BR" sz="35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11" name="Grafika 10" descr="Bultiņa, izliekums pulksteņrādītāju kustības virzienā">
            <a:extLst>
              <a:ext uri="{FF2B5EF4-FFF2-40B4-BE49-F238E27FC236}">
                <a16:creationId xmlns:a16="http://schemas.microsoft.com/office/drawing/2014/main" id="{D3CC9199-334B-1DE2-F3F7-E03698147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406152" flipH="1">
            <a:off x="2590713" y="606196"/>
            <a:ext cx="555159" cy="1027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EB5581-D3B8-86A0-92D6-203E9F6D4BD6}"/>
              </a:ext>
            </a:extLst>
          </p:cNvPr>
          <p:cNvSpPr txBox="1"/>
          <p:nvPr/>
        </p:nvSpPr>
        <p:spPr>
          <a:xfrm>
            <a:off x="373262" y="1648606"/>
            <a:ext cx="3150113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Ieņēmumi</a:t>
            </a: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42,34%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4E3EC7-EF9D-328B-E6DD-BC39972792CE}"/>
              </a:ext>
            </a:extLst>
          </p:cNvPr>
          <p:cNvSpPr txBox="1"/>
          <p:nvPr/>
        </p:nvSpPr>
        <p:spPr>
          <a:xfrm>
            <a:off x="3733979" y="1566204"/>
            <a:ext cx="4078526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IIN 35,42%</a:t>
            </a: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NĪN 93,6%</a:t>
            </a: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PFIF 34,25%</a:t>
            </a: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Pierobežas dotācija 100%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15943-F98A-4417-FED7-F68A68EBE3E6}"/>
              </a:ext>
            </a:extLst>
          </p:cNvPr>
          <p:cNvSpPr txBox="1"/>
          <p:nvPr/>
        </p:nvSpPr>
        <p:spPr>
          <a:xfrm>
            <a:off x="8565480" y="1631449"/>
            <a:ext cx="2856498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Iestāžu maksas pakalpojumi 42,51%</a:t>
            </a:r>
            <a:endParaRPr lang="lv-LV" sz="2400" dirty="0">
              <a:latin typeface="Futura Md TL" panose="020B0502020204020303" pitchFamily="34" charset="0"/>
            </a:endParaRPr>
          </a:p>
        </p:txBody>
      </p:sp>
      <p:pic>
        <p:nvPicPr>
          <p:cNvPr id="15" name="Grafika 14" descr="Bultiņa, izliekums pulksteņrādītāju kustības virzienā">
            <a:extLst>
              <a:ext uri="{FF2B5EF4-FFF2-40B4-BE49-F238E27FC236}">
                <a16:creationId xmlns:a16="http://schemas.microsoft.com/office/drawing/2014/main" id="{D53F75C6-8CD6-4581-51B8-C40CC9BED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93817">
            <a:off x="8490331" y="557214"/>
            <a:ext cx="469079" cy="1027832"/>
          </a:xfrm>
          <a:prstGeom prst="rect">
            <a:avLst/>
          </a:prstGeom>
        </p:spPr>
      </p:pic>
      <p:pic>
        <p:nvPicPr>
          <p:cNvPr id="17" name="Grafika 16" descr="Bultiņa, taisna">
            <a:extLst>
              <a:ext uri="{FF2B5EF4-FFF2-40B4-BE49-F238E27FC236}">
                <a16:creationId xmlns:a16="http://schemas.microsoft.com/office/drawing/2014/main" id="{0A35D056-06A8-3DE2-ADE1-AA8E7AF6F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404559" y="907135"/>
            <a:ext cx="720000" cy="526409"/>
          </a:xfrm>
          <a:prstGeom prst="rect">
            <a:avLst/>
          </a:prstGeom>
        </p:spPr>
      </p:pic>
      <p:pic>
        <p:nvPicPr>
          <p:cNvPr id="9" name="Grafika 8" descr="Bultiņa, izliekums pulksteņrādītāju kustības virzienā">
            <a:extLst>
              <a:ext uri="{FF2B5EF4-FFF2-40B4-BE49-F238E27FC236}">
                <a16:creationId xmlns:a16="http://schemas.microsoft.com/office/drawing/2014/main" id="{D606FC64-4C77-E3C3-D6A7-91591F867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406152" flipH="1">
            <a:off x="3342048" y="3239216"/>
            <a:ext cx="555159" cy="1027832"/>
          </a:xfrm>
          <a:prstGeom prst="rect">
            <a:avLst/>
          </a:prstGeom>
        </p:spPr>
      </p:pic>
      <p:pic>
        <p:nvPicPr>
          <p:cNvPr id="16" name="Grafika 15" descr="Bultiņa, izliekums pulksteņrādītāju kustības virzienā">
            <a:extLst>
              <a:ext uri="{FF2B5EF4-FFF2-40B4-BE49-F238E27FC236}">
                <a16:creationId xmlns:a16="http://schemas.microsoft.com/office/drawing/2014/main" id="{B457AB9F-2743-0C37-F017-CFF063915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93817">
            <a:off x="7923178" y="3283730"/>
            <a:ext cx="469079" cy="10278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205E71-A50C-F77B-6CB9-2E15535E301C}"/>
              </a:ext>
            </a:extLst>
          </p:cNvPr>
          <p:cNvSpPr txBox="1"/>
          <p:nvPr/>
        </p:nvSpPr>
        <p:spPr>
          <a:xfrm>
            <a:off x="1889241" y="4355741"/>
            <a:ext cx="3150113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Izdevumi </a:t>
            </a: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29,27%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BCF58-4238-5863-1AF0-2AEFF9B73995}"/>
              </a:ext>
            </a:extLst>
          </p:cNvPr>
          <p:cNvSpPr txBox="1"/>
          <p:nvPr/>
        </p:nvSpPr>
        <p:spPr>
          <a:xfrm>
            <a:off x="6843616" y="4336992"/>
            <a:ext cx="3150113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Pašvaldības saistības</a:t>
            </a: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13,67% </a:t>
            </a:r>
          </a:p>
        </p:txBody>
      </p:sp>
    </p:spTree>
    <p:extLst>
      <p:ext uri="{BB962C8B-B14F-4D97-AF65-F5344CB8AC3E}">
        <p14:creationId xmlns:p14="http://schemas.microsoft.com/office/powerpoint/2010/main" val="24907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E0458-C4E0-93B3-4185-DEA33B31B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9194ACF6-8DEC-FBF1-1A1C-306E154E504B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CE762D5B-E46B-9409-E8D6-B7E25CC00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803DED8F-725C-18E7-3B0C-6EE32340B79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7FC24D2E-4BF1-C4D9-700B-01C5EFE638C3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33DE8144-EBE2-A543-9A5C-2179647F21E9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3DAAF5A-7A68-C365-26FF-47DE714443FB}"/>
              </a:ext>
            </a:extLst>
          </p:cNvPr>
          <p:cNvSpPr txBox="1"/>
          <p:nvPr/>
        </p:nvSpPr>
        <p:spPr>
          <a:xfrm>
            <a:off x="331013" y="2784551"/>
            <a:ext cx="3829874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endParaRPr lang="lv-LV" sz="1900" dirty="0">
              <a:latin typeface="Futura Md TL" panose="020B0502020204020303" pitchFamily="34" charset="0"/>
            </a:endParaRPr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9A090860-603D-ABA3-3FAE-D036C905B919}"/>
              </a:ext>
            </a:extLst>
          </p:cNvPr>
          <p:cNvSpPr txBox="1">
            <a:spLocks/>
          </p:cNvSpPr>
          <p:nvPr/>
        </p:nvSpPr>
        <p:spPr>
          <a:xfrm>
            <a:off x="0" y="-8547"/>
            <a:ext cx="12214362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500" dirty="0">
                <a:solidFill>
                  <a:srgbClr val="222222"/>
                </a:solidFill>
                <a:latin typeface="Futura Md TL" panose="020B0502020204020303" pitchFamily="34" charset="0"/>
              </a:rPr>
              <a:t>Iepirkumi Centrālajā administrācijā</a:t>
            </a:r>
            <a:endParaRPr lang="pt-BR" sz="35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11" name="Grafika 10" descr="Bultiņa, izliekums pulksteņrādītāju kustības virzienā">
            <a:extLst>
              <a:ext uri="{FF2B5EF4-FFF2-40B4-BE49-F238E27FC236}">
                <a16:creationId xmlns:a16="http://schemas.microsoft.com/office/drawing/2014/main" id="{E244E50D-0A5B-A67F-5627-5306672B8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406152" flipH="1">
            <a:off x="2590713" y="606196"/>
            <a:ext cx="555159" cy="1027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B8566E-ED8F-6B9A-5930-8D0070956AEC}"/>
              </a:ext>
            </a:extLst>
          </p:cNvPr>
          <p:cNvSpPr txBox="1"/>
          <p:nvPr/>
        </p:nvSpPr>
        <p:spPr>
          <a:xfrm>
            <a:off x="518005" y="1620691"/>
            <a:ext cx="3291995" cy="44627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highlight>
                  <a:srgbClr val="62C4DD"/>
                </a:highlight>
                <a:latin typeface="Futura Md TL" panose="020B0502020204020303" pitchFamily="34" charset="0"/>
              </a:rPr>
              <a:t>Izsludināti</a:t>
            </a:r>
            <a:endParaRPr lang="lv-LV" sz="900" b="1" dirty="0">
              <a:highlight>
                <a:srgbClr val="62C4DD"/>
              </a:highlight>
              <a:latin typeface="Futura Md TL" panose="020B0502020204020303" pitchFamily="34" charset="0"/>
            </a:endParaRPr>
          </a:p>
          <a:p>
            <a:pPr algn="ctr">
              <a:buSzPct val="100000"/>
            </a:pPr>
            <a:endParaRPr lang="lv-LV" sz="900" b="1" dirty="0">
              <a:latin typeface="Futura Md TL" panose="020B0502020204020303" pitchFamily="34" charset="0"/>
            </a:endParaRPr>
          </a:p>
          <a:p>
            <a:pPr algn="ctr">
              <a:buSzPct val="100000"/>
            </a:pPr>
            <a:endParaRPr lang="lv-LV" sz="1100" b="1" dirty="0">
              <a:latin typeface="Futura Md TL" panose="020B0502020204020303" pitchFamily="34" charset="0"/>
            </a:endParaRP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Būvuzraudzība</a:t>
            </a: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meliorācijas novadgrāvju atjaunošanai un ezera piekrastes promenādes izbūvei</a:t>
            </a:r>
          </a:p>
          <a:p>
            <a:pPr algn="ctr">
              <a:buSzPct val="100000"/>
            </a:pPr>
            <a:endParaRPr lang="lv-LV" sz="2400" b="1" dirty="0">
              <a:latin typeface="Futura Md TL" panose="020B0502020204020303" pitchFamily="34" charset="0"/>
            </a:endParaRP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Grupu mājas jaunbūve Mālupē</a:t>
            </a:r>
          </a:p>
          <a:p>
            <a:pPr algn="ctr">
              <a:buSzPct val="100000"/>
            </a:pPr>
            <a:endParaRPr lang="lv-LV" sz="2400" b="1" dirty="0">
              <a:latin typeface="Futura Md TL" panose="020B0502020204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5EAA6-A3A1-17F5-6824-39B3A8334F68}"/>
              </a:ext>
            </a:extLst>
          </p:cNvPr>
          <p:cNvSpPr txBox="1"/>
          <p:nvPr/>
        </p:nvSpPr>
        <p:spPr>
          <a:xfrm>
            <a:off x="4450919" y="1282136"/>
            <a:ext cx="2856498" cy="44319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endParaRPr lang="lv-LV" sz="2400" b="1" dirty="0">
              <a:highlight>
                <a:srgbClr val="62C4DD"/>
              </a:highlight>
              <a:latin typeface="Futura Md TL" panose="020B0502020204020303" pitchFamily="34" charset="0"/>
            </a:endParaRPr>
          </a:p>
          <a:p>
            <a:pPr algn="ctr">
              <a:buSzPct val="100000"/>
            </a:pPr>
            <a:r>
              <a:rPr lang="lv-LV" sz="2400" b="1" dirty="0">
                <a:highlight>
                  <a:srgbClr val="62C4DD"/>
                </a:highlight>
                <a:latin typeface="Futura Md TL" panose="020B0502020204020303" pitchFamily="34" charset="0"/>
              </a:rPr>
              <a:t>Pieņemti lēmumi</a:t>
            </a:r>
            <a:endParaRPr lang="lv-LV" sz="900" b="1" dirty="0">
              <a:highlight>
                <a:srgbClr val="62C4DD"/>
              </a:highlight>
              <a:latin typeface="Futura Md TL" panose="020B0502020204020303" pitchFamily="34" charset="0"/>
            </a:endParaRPr>
          </a:p>
          <a:p>
            <a:pPr algn="ctr">
              <a:buSzPct val="100000"/>
            </a:pPr>
            <a:endParaRPr lang="lv-LV" sz="800" b="1" dirty="0">
              <a:latin typeface="Futura Md TL" panose="020B0502020204020303" pitchFamily="34" charset="0"/>
            </a:endParaRPr>
          </a:p>
          <a:p>
            <a:pPr algn="ctr">
              <a:buSzPct val="100000"/>
            </a:pPr>
            <a:endParaRPr lang="lv-LV" sz="1000" b="1" dirty="0">
              <a:latin typeface="Futura Md TL" panose="020B0502020204020303" pitchFamily="34" charset="0"/>
            </a:endParaRP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Ražošanas ēku izbūve</a:t>
            </a:r>
          </a:p>
          <a:p>
            <a:pPr algn="ctr">
              <a:buSzPct val="100000"/>
            </a:pPr>
            <a:endParaRPr lang="lv-LV" sz="2400" b="1" dirty="0">
              <a:latin typeface="Futura Md TL" panose="020B0502020204020303" pitchFamily="34" charset="0"/>
            </a:endParaRP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Pilsētas bulvāra un Darba ielas posmu pārbūve</a:t>
            </a:r>
          </a:p>
          <a:p>
            <a:pPr algn="ctr">
              <a:buSzPct val="100000"/>
            </a:pPr>
            <a:endParaRPr lang="lv-LV" sz="2400" b="1" dirty="0">
              <a:latin typeface="Futura Md TL" panose="020B0502020204020303" pitchFamily="34" charset="0"/>
            </a:endParaRPr>
          </a:p>
          <a:p>
            <a:pPr algn="ctr">
              <a:buSzPct val="100000"/>
            </a:pPr>
            <a:endParaRPr lang="lv-LV" sz="2400" b="1" dirty="0">
              <a:latin typeface="Futura Md TL" panose="020B0502020204020303" pitchFamily="34" charset="0"/>
            </a:endParaRPr>
          </a:p>
          <a:p>
            <a:pPr algn="ctr">
              <a:buSzPct val="100000"/>
            </a:pPr>
            <a:endParaRPr lang="lv-LV" sz="2400" b="1" dirty="0">
              <a:latin typeface="Futura Md TL" panose="020B0502020204020303" pitchFamily="34" charset="0"/>
            </a:endParaRPr>
          </a:p>
        </p:txBody>
      </p:sp>
      <p:pic>
        <p:nvPicPr>
          <p:cNvPr id="15" name="Grafika 14" descr="Bultiņa, izliekums pulksteņrādītāju kustības virzienā">
            <a:extLst>
              <a:ext uri="{FF2B5EF4-FFF2-40B4-BE49-F238E27FC236}">
                <a16:creationId xmlns:a16="http://schemas.microsoft.com/office/drawing/2014/main" id="{28825FB5-EAB6-49B9-B10D-58B5FBFA4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93817">
            <a:off x="8490331" y="557214"/>
            <a:ext cx="469079" cy="10278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07D683-EE56-8BCC-44DB-D170ABB3FAAA}"/>
              </a:ext>
            </a:extLst>
          </p:cNvPr>
          <p:cNvSpPr txBox="1"/>
          <p:nvPr/>
        </p:nvSpPr>
        <p:spPr>
          <a:xfrm>
            <a:off x="8236616" y="1620691"/>
            <a:ext cx="3291995" cy="40934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lv-LV" sz="2400" b="1" dirty="0">
                <a:highlight>
                  <a:srgbClr val="62C4DD"/>
                </a:highlight>
                <a:latin typeface="Futura Md TL" panose="020B0502020204020303" pitchFamily="34" charset="0"/>
              </a:rPr>
              <a:t>Līgumu slēgšanas process</a:t>
            </a:r>
            <a:endParaRPr lang="lv-LV" sz="900" b="1" dirty="0">
              <a:highlight>
                <a:srgbClr val="62C4DD"/>
              </a:highlight>
              <a:latin typeface="Futura Md TL" panose="020B0502020204020303" pitchFamily="34" charset="0"/>
            </a:endParaRPr>
          </a:p>
          <a:p>
            <a:pPr algn="ctr">
              <a:buSzPct val="100000"/>
            </a:pPr>
            <a:endParaRPr lang="lv-LV" sz="900" b="1" dirty="0">
              <a:latin typeface="Futura Md TL" panose="020B0502020204020303" pitchFamily="34" charset="0"/>
            </a:endParaRPr>
          </a:p>
          <a:p>
            <a:pPr algn="ctr">
              <a:buSzPct val="100000"/>
            </a:pPr>
            <a:endParaRPr lang="lv-LV" sz="1100" b="1" dirty="0">
              <a:latin typeface="Futura Md TL" panose="020B0502020204020303" pitchFamily="34" charset="0"/>
            </a:endParaRP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Ezera piekrastes promenādes izbūve </a:t>
            </a:r>
          </a:p>
          <a:p>
            <a:pPr algn="ctr">
              <a:buSzPct val="100000"/>
            </a:pPr>
            <a:endParaRPr lang="lv-LV" sz="2400" b="1" dirty="0">
              <a:latin typeface="Futura Md TL" panose="020B0502020204020303" pitchFamily="34" charset="0"/>
            </a:endParaRPr>
          </a:p>
          <a:p>
            <a:pPr algn="ctr">
              <a:buSzPct val="100000"/>
            </a:pPr>
            <a:r>
              <a:rPr lang="lv-LV" sz="2400" b="1" dirty="0">
                <a:latin typeface="Futura Md TL" panose="020B0502020204020303" pitchFamily="34" charset="0"/>
              </a:rPr>
              <a:t>Būvdarbi meliorācijas novadgrāvju atjaunošanai</a:t>
            </a:r>
          </a:p>
          <a:p>
            <a:pPr algn="ctr">
              <a:buSzPct val="100000"/>
            </a:pPr>
            <a:endParaRPr lang="lv-LV" sz="2400" b="1" dirty="0">
              <a:latin typeface="Futura Md TL" panose="020B0502020204020303" pitchFamily="34" charset="0"/>
            </a:endParaRPr>
          </a:p>
        </p:txBody>
      </p:sp>
      <p:pic>
        <p:nvPicPr>
          <p:cNvPr id="8" name="Grafika 7" descr="Bultiņa, taisna">
            <a:extLst>
              <a:ext uri="{FF2B5EF4-FFF2-40B4-BE49-F238E27FC236}">
                <a16:creationId xmlns:a16="http://schemas.microsoft.com/office/drawing/2014/main" id="{57399798-6F16-2DCB-2E52-6C119ACFC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404559" y="907135"/>
            <a:ext cx="720000" cy="5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916A4-B7D5-FB6B-B4A9-11EEED1EC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33573476-9109-9AE6-8636-0A92C31745A1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9E4825D6-047D-7EA4-356A-71256714D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B65A423-6E5A-6781-A50A-544F803C0D13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6B612233-9CD7-EAE6-10C3-ED49B32AEFB8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E27922C9-4739-9FE3-F430-24FA8E6AB1F6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1EAD9D2-FAE8-56C4-F97F-D0EBB6B62B0B}"/>
              </a:ext>
            </a:extLst>
          </p:cNvPr>
          <p:cNvSpPr txBox="1"/>
          <p:nvPr/>
        </p:nvSpPr>
        <p:spPr>
          <a:xfrm>
            <a:off x="331013" y="2784551"/>
            <a:ext cx="3829874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endParaRPr lang="lv-LV" sz="1900" dirty="0">
              <a:latin typeface="Futura Md TL" panose="020B0502020204020303" pitchFamily="34" charset="0"/>
            </a:endParaRPr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1E854284-3E5D-BB40-7F65-5559C437B18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800" dirty="0">
                <a:solidFill>
                  <a:srgbClr val="222222"/>
                </a:solidFill>
                <a:latin typeface="Futura Md TL" panose="020B0502020204020303" pitchFamily="34" charset="0"/>
              </a:rPr>
              <a:t>4. MAIJĀ PASNIEGTI PAGODINĀJUMI UN ZELTA BITES</a:t>
            </a:r>
            <a:endParaRPr lang="pt-BR" sz="38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C0FE8C80-8F41-DAB2-C51D-7232BFA88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87" y="973919"/>
            <a:ext cx="3925842" cy="2617227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9B491D1A-BF0F-8CF6-147A-113D71873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21" y="969598"/>
            <a:ext cx="3954688" cy="2636458"/>
          </a:xfrm>
          <a:prstGeom prst="rect">
            <a:avLst/>
          </a:prstGeom>
        </p:spPr>
      </p:pic>
      <p:pic>
        <p:nvPicPr>
          <p:cNvPr id="16" name="Attēls 15">
            <a:extLst>
              <a:ext uri="{FF2B5EF4-FFF2-40B4-BE49-F238E27FC236}">
                <a16:creationId xmlns:a16="http://schemas.microsoft.com/office/drawing/2014/main" id="{970B1A53-9699-50FD-5176-1CB720203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05" y="3561847"/>
            <a:ext cx="4105985" cy="2737092"/>
          </a:xfrm>
          <a:prstGeom prst="rect">
            <a:avLst/>
          </a:prstGeom>
        </p:spPr>
      </p:pic>
      <p:pic>
        <p:nvPicPr>
          <p:cNvPr id="18" name="Attēls 17">
            <a:extLst>
              <a:ext uri="{FF2B5EF4-FFF2-40B4-BE49-F238E27FC236}">
                <a16:creationId xmlns:a16="http://schemas.microsoft.com/office/drawing/2014/main" id="{2F9BB775-DA4B-D867-2D5A-45111979D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"/>
          <a:stretch>
            <a:fillRect/>
          </a:stretch>
        </p:blipFill>
        <p:spPr>
          <a:xfrm>
            <a:off x="618520" y="969598"/>
            <a:ext cx="3688163" cy="2617227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4AF5C92D-349F-A4E4-E574-DD6BE3B200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30" y="3580856"/>
            <a:ext cx="4086078" cy="27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E1EDA-4B40-FD4A-2E42-A910A5FB4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3C3F0CB0-60B4-1FC1-754B-40EACE4631E8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7654E6D2-15B2-6C21-21B6-BF0D71964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1F677E58-658D-BBF7-964C-54F085C83B29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F82DC624-8172-D085-F746-D5920F286393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D110DC64-24C1-84D9-BC15-AAD90AFB4503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50A9FF-EEF2-2558-A25D-A788AE2DF833}"/>
              </a:ext>
            </a:extLst>
          </p:cNvPr>
          <p:cNvSpPr txBox="1"/>
          <p:nvPr/>
        </p:nvSpPr>
        <p:spPr>
          <a:xfrm>
            <a:off x="331013" y="2784551"/>
            <a:ext cx="3829874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endParaRPr lang="lv-LV" sz="1900" dirty="0">
              <a:latin typeface="Futura Md TL" panose="020B0502020204020303" pitchFamily="34" charset="0"/>
            </a:endParaRPr>
          </a:p>
        </p:txBody>
      </p:sp>
      <p:sp>
        <p:nvSpPr>
          <p:cNvPr id="21" name="Virsraksts 1">
            <a:extLst>
              <a:ext uri="{FF2B5EF4-FFF2-40B4-BE49-F238E27FC236}">
                <a16:creationId xmlns:a16="http://schemas.microsoft.com/office/drawing/2014/main" id="{29876CD7-A679-FA85-C8BF-BAC9C0661D00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720000"/>
          </a:xfrm>
          <a:prstGeom prst="rect">
            <a:avLst/>
          </a:prstGeom>
          <a:solidFill>
            <a:srgbClr val="78D9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048000" algn="l"/>
              </a:tabLst>
            </a:pPr>
            <a:r>
              <a:rPr lang="lv-LV" sz="3800" dirty="0">
                <a:solidFill>
                  <a:srgbClr val="222222"/>
                </a:solidFill>
                <a:latin typeface="Futura Md TL" panose="020B0502020204020303" pitchFamily="34" charset="0"/>
              </a:rPr>
              <a:t>MUZEJU NAKTĪ MAZĀK APMEKLĒTĀJU</a:t>
            </a:r>
            <a:endParaRPr lang="pt-BR" sz="3800" dirty="0">
              <a:solidFill>
                <a:schemeClr val="tx1"/>
              </a:solidFill>
              <a:latin typeface="Futura Md TL" panose="020B0502020204020303" pitchFamily="34" charset="0"/>
            </a:endParaRPr>
          </a:p>
        </p:txBody>
      </p:sp>
      <p:pic>
        <p:nvPicPr>
          <p:cNvPr id="2" name="Attēls 1" descr="Fotoattēlā varētu būt teksts">
            <a:extLst>
              <a:ext uri="{FF2B5EF4-FFF2-40B4-BE49-F238E27FC236}">
                <a16:creationId xmlns:a16="http://schemas.microsoft.com/office/drawing/2014/main" id="{3C7C212F-F1C6-4FF0-9885-3617DFBC3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5" y="1477223"/>
            <a:ext cx="3317259" cy="4423012"/>
          </a:xfrm>
          <a:prstGeom prst="rect">
            <a:avLst/>
          </a:prstGeom>
        </p:spPr>
      </p:pic>
      <p:pic>
        <p:nvPicPr>
          <p:cNvPr id="1026" name="Picture 2" descr="Fotoattēlā varētu būt kupli svārki ar piegulošu vidukli">
            <a:extLst>
              <a:ext uri="{FF2B5EF4-FFF2-40B4-BE49-F238E27FC236}">
                <a16:creationId xmlns:a16="http://schemas.microsoft.com/office/drawing/2014/main" id="{2B3FC1E0-71CF-4560-4E4A-C7BF9E1FD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66" y="1477223"/>
            <a:ext cx="3317259" cy="44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attēlā varētu būt bērnu rotaļlieta">
            <a:extLst>
              <a:ext uri="{FF2B5EF4-FFF2-40B4-BE49-F238E27FC236}">
                <a16:creationId xmlns:a16="http://schemas.microsoft.com/office/drawing/2014/main" id="{D21E764C-E611-2159-E249-B74B7DF6A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06" y="1477223"/>
            <a:ext cx="3317259" cy="44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20152</TotalTime>
  <Words>506</Words>
  <Application>Microsoft Office PowerPoint</Application>
  <PresentationFormat>Platekrāna</PresentationFormat>
  <Paragraphs>176</Paragraphs>
  <Slides>15</Slides>
  <Notes>13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Futura Md TL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Evita APLOKA</dc:creator>
  <cp:lastModifiedBy>Evita APLOKA</cp:lastModifiedBy>
  <cp:revision>859</cp:revision>
  <cp:lastPrinted>2025-07-01T10:21:55Z</cp:lastPrinted>
  <dcterms:created xsi:type="dcterms:W3CDTF">2023-04-25T09:55:54Z</dcterms:created>
  <dcterms:modified xsi:type="dcterms:W3CDTF">2026-05-28T06:18:11Z</dcterms:modified>
</cp:coreProperties>
</file>