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482" r:id="rId3"/>
    <p:sldId id="514" r:id="rId4"/>
    <p:sldId id="484" r:id="rId5"/>
    <p:sldId id="485" r:id="rId6"/>
    <p:sldId id="486" r:id="rId7"/>
    <p:sldId id="499" r:id="rId8"/>
    <p:sldId id="513" r:id="rId9"/>
    <p:sldId id="515" r:id="rId10"/>
    <p:sldId id="516" r:id="rId11"/>
    <p:sldId id="517" r:id="rId12"/>
    <p:sldId id="518" r:id="rId13"/>
    <p:sldId id="519" r:id="rId14"/>
    <p:sldId id="520" r:id="rId15"/>
    <p:sldId id="521" r:id="rId16"/>
    <p:sldId id="522" r:id="rId17"/>
    <p:sldId id="493" r:id="rId18"/>
  </p:sldIdLst>
  <p:sldSz cx="12192000" cy="6858000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klusējuma sadaļa" id="{362CBB0B-65A5-4B24-BC09-C216BEDC29BD}">
          <p14:sldIdLst>
            <p14:sldId id="283"/>
            <p14:sldId id="482"/>
            <p14:sldId id="514"/>
            <p14:sldId id="484"/>
            <p14:sldId id="485"/>
            <p14:sldId id="486"/>
            <p14:sldId id="499"/>
            <p14:sldId id="513"/>
            <p14:sldId id="515"/>
            <p14:sldId id="516"/>
            <p14:sldId id="517"/>
            <p14:sldId id="518"/>
            <p14:sldId id="519"/>
            <p14:sldId id="520"/>
            <p14:sldId id="521"/>
            <p14:sldId id="522"/>
            <p14:sldId id="4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C4D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6247" autoAdjust="0"/>
  </p:normalViewPr>
  <p:slideViewPr>
    <p:cSldViewPr snapToGrid="0">
      <p:cViewPr varScale="1">
        <p:scale>
          <a:sx n="114" d="100"/>
          <a:sy n="114" d="100"/>
        </p:scale>
        <p:origin x="75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/>
              <a:t>Pašapkalpošanās</a:t>
            </a:r>
            <a:r>
              <a:rPr lang="lv-LV" sz="2000" b="1" baseline="0" dirty="0"/>
              <a:t> kiosku apmeklējums</a:t>
            </a:r>
            <a:endParaRPr lang="lv-LV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Korneti</c:v>
                </c:pt>
                <c:pt idx="1">
                  <c:v>A2</c:v>
                </c:pt>
                <c:pt idx="2">
                  <c:v>Ape</c:v>
                </c:pt>
              </c:strCache>
            </c:strRef>
          </c:cat>
          <c:val>
            <c:numRef>
              <c:f>Lapa1!$B$2:$B$4</c:f>
              <c:numCache>
                <c:formatCode>General</c:formatCode>
                <c:ptCount val="3"/>
                <c:pt idx="0">
                  <c:v>456</c:v>
                </c:pt>
                <c:pt idx="1">
                  <c:v>310</c:v>
                </c:pt>
                <c:pt idx="2">
                  <c:v>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E-4C8B-BDBD-5582FFC15F40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8.8288569937629612E-17"/>
                  <c:y val="-2.0639834881320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5E-4C8B-BDBD-5582FFC15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Korneti</c:v>
                </c:pt>
                <c:pt idx="1">
                  <c:v>A2</c:v>
                </c:pt>
                <c:pt idx="2">
                  <c:v>Ape</c:v>
                </c:pt>
              </c:strCache>
            </c:strRef>
          </c:cat>
          <c:val>
            <c:numRef>
              <c:f>Lapa1!$C$2:$C$4</c:f>
              <c:numCache>
                <c:formatCode>General</c:formatCode>
                <c:ptCount val="3"/>
                <c:pt idx="0">
                  <c:v>6875</c:v>
                </c:pt>
                <c:pt idx="1">
                  <c:v>1876</c:v>
                </c:pt>
                <c:pt idx="2">
                  <c:v>2518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E-4C8B-BDBD-5582FFC15F40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078979051288226E-3"/>
                  <c:y val="-2.063983488132091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5E-4C8B-BDBD-5582FFC15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Korneti</c:v>
                </c:pt>
                <c:pt idx="1">
                  <c:v>A2</c:v>
                </c:pt>
                <c:pt idx="2">
                  <c:v>Ape</c:v>
                </c:pt>
              </c:strCache>
            </c:strRef>
          </c:cat>
          <c:val>
            <c:numRef>
              <c:f>Lapa1!$D$2:$D$4</c:f>
              <c:numCache>
                <c:formatCode>General</c:formatCode>
                <c:ptCount val="3"/>
                <c:pt idx="0">
                  <c:v>7007</c:v>
                </c:pt>
                <c:pt idx="1">
                  <c:v>1705</c:v>
                </c:pt>
                <c:pt idx="2">
                  <c:v>6317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95E-4C8B-BDBD-5582FFC15F40}"/>
            </c:ext>
          </c:extLst>
        </c:ser>
        <c:ser>
          <c:idx val="3"/>
          <c:order val="3"/>
          <c:tx>
            <c:strRef>
              <c:f>Lapa1!$E$1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Korneti</c:v>
                </c:pt>
                <c:pt idx="1">
                  <c:v>A2</c:v>
                </c:pt>
                <c:pt idx="2">
                  <c:v>Ape</c:v>
                </c:pt>
              </c:strCache>
            </c:strRef>
          </c:cat>
          <c:val>
            <c:numRef>
              <c:f>Lapa1!$E$2:$E$4</c:f>
              <c:numCache>
                <c:formatCode>General</c:formatCode>
                <c:ptCount val="3"/>
                <c:pt idx="0">
                  <c:v>4176</c:v>
                </c:pt>
                <c:pt idx="1">
                  <c:v>1265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5E-4C8B-BDBD-5582FFC15F40}"/>
            </c:ext>
          </c:extLst>
        </c:ser>
        <c:ser>
          <c:idx val="4"/>
          <c:order val="4"/>
          <c:tx>
            <c:strRef>
              <c:f>Lapa1!$F$1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2.476780185758514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5E-4C8B-BDBD-5582FFC15F40}"/>
                </c:ext>
              </c:extLst>
            </c:dLbl>
            <c:dLbl>
              <c:idx val="1"/>
              <c:layout>
                <c:manualLayout>
                  <c:x val="-8.8288569937629612E-17"/>
                  <c:y val="-2.06398348813210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5E-4C8B-BDBD-5582FFC15F4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Korneti</c:v>
                </c:pt>
                <c:pt idx="1">
                  <c:v>A2</c:v>
                </c:pt>
                <c:pt idx="2">
                  <c:v>Ape</c:v>
                </c:pt>
              </c:strCache>
            </c:strRef>
          </c:cat>
          <c:val>
            <c:numRef>
              <c:f>Lapa1!$F$2:$F$4</c:f>
              <c:numCache>
                <c:formatCode>General</c:formatCode>
                <c:ptCount val="3"/>
                <c:pt idx="0">
                  <c:v>4478</c:v>
                </c:pt>
                <c:pt idx="1">
                  <c:v>1525</c:v>
                </c:pt>
                <c:pt idx="2">
                  <c:v>10549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5E-4C8B-BDBD-5582FFC15F40}"/>
            </c:ext>
          </c:extLst>
        </c:ser>
        <c:ser>
          <c:idx val="5"/>
          <c:order val="5"/>
          <c:tx>
            <c:strRef>
              <c:f>Lapa1!$G$1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Lapa1!$A$2:$A$4</c:f>
              <c:strCache>
                <c:ptCount val="3"/>
                <c:pt idx="0">
                  <c:v>Korneti</c:v>
                </c:pt>
                <c:pt idx="1">
                  <c:v>A2</c:v>
                </c:pt>
                <c:pt idx="2">
                  <c:v>Ape</c:v>
                </c:pt>
              </c:strCache>
            </c:strRef>
          </c:cat>
          <c:val>
            <c:numRef>
              <c:f>Lapa1!$G$2:$G$4</c:f>
              <c:numCache>
                <c:formatCode>General</c:formatCode>
                <c:ptCount val="3"/>
                <c:pt idx="0">
                  <c:v>4307</c:v>
                </c:pt>
                <c:pt idx="1">
                  <c:v>636</c:v>
                </c:pt>
                <c:pt idx="2">
                  <c:v>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95E-4C8B-BDBD-5582FFC15F4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1734584"/>
        <c:axId val="401732784"/>
      </c:barChart>
      <c:catAx>
        <c:axId val="401734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1732784"/>
        <c:crosses val="autoZero"/>
        <c:auto val="1"/>
        <c:lblAlgn val="ctr"/>
        <c:lblOffset val="100"/>
        <c:noMultiLvlLbl val="0"/>
      </c:catAx>
      <c:valAx>
        <c:axId val="40173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017345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KOPĀ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Lapa1!$B$2:$B$8</c:f>
              <c:numCache>
                <c:formatCode>General</c:formatCode>
                <c:ptCount val="7"/>
                <c:pt idx="0">
                  <c:v>2312</c:v>
                </c:pt>
                <c:pt idx="1">
                  <c:v>8221</c:v>
                </c:pt>
                <c:pt idx="2">
                  <c:v>9896</c:v>
                </c:pt>
                <c:pt idx="3">
                  <c:v>5792</c:v>
                </c:pt>
                <c:pt idx="4">
                  <c:v>7002</c:v>
                </c:pt>
                <c:pt idx="5">
                  <c:v>7221</c:v>
                </c:pt>
                <c:pt idx="6">
                  <c:v>5853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37-4ED2-8330-D7EEE2B755C0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Sērija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Lapa1!$A$2:$A$8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Lapa1!$C$2:$C$8</c:f>
              <c:numCache>
                <c:formatCode>General</c:formatCode>
                <c:ptCount val="7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37-4ED2-8330-D7EEE2B755C0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Sērija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Lapa1!$A$2:$A$8</c:f>
              <c:numCache>
                <c:formatCode>General</c:formatCode>
                <c:ptCount val="7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</c:numCache>
            </c:numRef>
          </c:cat>
          <c:val>
            <c:numRef>
              <c:f>Lapa1!$D$2:$D$8</c:f>
              <c:numCache>
                <c:formatCode>General</c:formatCode>
                <c:ptCount val="7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37-4ED2-8330-D7EEE2B755C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4695928"/>
        <c:axId val="64698808"/>
      </c:barChart>
      <c:catAx>
        <c:axId val="64695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4698808"/>
        <c:crosses val="autoZero"/>
        <c:auto val="1"/>
        <c:lblAlgn val="ctr"/>
        <c:lblOffset val="100"/>
        <c:noMultiLvlLbl val="0"/>
      </c:catAx>
      <c:valAx>
        <c:axId val="646988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4695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/>
              <a:t>Alūksnes</a:t>
            </a:r>
            <a:r>
              <a:rPr lang="lv-LV" sz="2000" b="1" baseline="0" dirty="0"/>
              <a:t> skatu torņa apmeklētāji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Lapa1!$B$2:$B$11</c:f>
              <c:numCache>
                <c:formatCode>General</c:formatCode>
                <c:ptCount val="10"/>
                <c:pt idx="0">
                  <c:v>14086</c:v>
                </c:pt>
                <c:pt idx="1">
                  <c:v>13551</c:v>
                </c:pt>
                <c:pt idx="2">
                  <c:v>11967</c:v>
                </c:pt>
                <c:pt idx="3">
                  <c:v>14170</c:v>
                </c:pt>
                <c:pt idx="4">
                  <c:v>12949</c:v>
                </c:pt>
                <c:pt idx="5">
                  <c:v>16933</c:v>
                </c:pt>
                <c:pt idx="6">
                  <c:v>14339</c:v>
                </c:pt>
                <c:pt idx="7">
                  <c:v>11369</c:v>
                </c:pt>
                <c:pt idx="8">
                  <c:v>9743</c:v>
                </c:pt>
                <c:pt idx="9">
                  <c:v>10292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BA-4800-8F80-8EA7AB270E9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08562080"/>
        <c:axId val="708552360"/>
      </c:barChart>
      <c:catAx>
        <c:axId val="70856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08552360"/>
        <c:crosses val="autoZero"/>
        <c:auto val="1"/>
        <c:lblAlgn val="ctr"/>
        <c:lblOffset val="100"/>
        <c:noMultiLvlLbl val="0"/>
      </c:catAx>
      <c:valAx>
        <c:axId val="708552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70856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/>
              <a:t>MARIENBURGAS astotais</a:t>
            </a:r>
            <a:r>
              <a:rPr lang="lv-LV" sz="2000" b="1" baseline="0" dirty="0"/>
              <a:t> brālis </a:t>
            </a:r>
            <a:r>
              <a:rPr lang="lv-LV" sz="2000" baseline="0" dirty="0"/>
              <a:t>apmeklētāji</a:t>
            </a:r>
            <a:endParaRPr lang="en-US" sz="2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Lapa1!$B$2:$B$5</c:f>
              <c:numCache>
                <c:formatCode>General</c:formatCode>
                <c:ptCount val="4"/>
                <c:pt idx="0">
                  <c:v>136</c:v>
                </c:pt>
                <c:pt idx="1">
                  <c:v>4541</c:v>
                </c:pt>
                <c:pt idx="2">
                  <c:v>3239</c:v>
                </c:pt>
                <c:pt idx="3">
                  <c:v>3190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D1-46EE-95D9-D7E04F0E750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3168408"/>
        <c:axId val="53163008"/>
      </c:barChart>
      <c:catAx>
        <c:axId val="53168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3163008"/>
        <c:crosses val="autoZero"/>
        <c:auto val="1"/>
        <c:lblAlgn val="ctr"/>
        <c:lblOffset val="100"/>
        <c:noMultiLvlLbl val="0"/>
      </c:catAx>
      <c:valAx>
        <c:axId val="53163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3168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dirty="0"/>
              <a:t> </a:t>
            </a:r>
            <a:r>
              <a:rPr lang="lv-LV" sz="2000" b="1" dirty="0"/>
              <a:t>Novadīto</a:t>
            </a:r>
            <a:r>
              <a:rPr lang="lv-LV" sz="2000" b="1" baseline="0" dirty="0"/>
              <a:t> ekskursiju apmeklētāju skaits</a:t>
            </a:r>
            <a:endParaRPr lang="en-US" sz="20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Sērija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Lapa1!$B$2:$B$6</c:f>
              <c:numCache>
                <c:formatCode>General</c:formatCode>
                <c:ptCount val="5"/>
                <c:pt idx="0">
                  <c:v>526</c:v>
                </c:pt>
                <c:pt idx="1">
                  <c:v>364</c:v>
                </c:pt>
                <c:pt idx="2">
                  <c:v>398</c:v>
                </c:pt>
                <c:pt idx="3">
                  <c:v>516</c:v>
                </c:pt>
                <c:pt idx="4">
                  <c:v>501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97-440E-A156-CAC8ED120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79167048"/>
        <c:axId val="679171728"/>
      </c:barChart>
      <c:catAx>
        <c:axId val="679167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79171728"/>
        <c:crosses val="autoZero"/>
        <c:auto val="1"/>
        <c:lblAlgn val="ctr"/>
        <c:lblOffset val="100"/>
        <c:noMultiLvlLbl val="0"/>
      </c:catAx>
      <c:valAx>
        <c:axId val="6791717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679167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v-LV" sz="2000" b="1" dirty="0"/>
              <a:t>Audio</a:t>
            </a:r>
            <a:r>
              <a:rPr lang="lv-LV" sz="2000" b="1" baseline="0" dirty="0"/>
              <a:t> ceļveža lietojums</a:t>
            </a:r>
            <a:endParaRPr lang="lv-LV" sz="2000" b="1" dirty="0"/>
          </a:p>
        </c:rich>
      </c:tx>
      <c:layout>
        <c:manualLayout>
          <c:xMode val="edge"/>
          <c:yMode val="edge"/>
          <c:x val="0.34911222242417933"/>
          <c:y val="4.1693552093660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Lapa1!$B$1</c:f>
              <c:strCache>
                <c:ptCount val="1"/>
                <c:pt idx="0">
                  <c:v>PIESLĒGUŠIES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Lapa1!$B$2:$B$5</c:f>
              <c:numCache>
                <c:formatCode>General</c:formatCode>
                <c:ptCount val="4"/>
                <c:pt idx="0">
                  <c:v>3879</c:v>
                </c:pt>
                <c:pt idx="1">
                  <c:v>5218</c:v>
                </c:pt>
                <c:pt idx="2">
                  <c:v>1647</c:v>
                </c:pt>
                <c:pt idx="3">
                  <c:v>2930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99-4870-B74E-3DBF412A70AC}"/>
            </c:ext>
          </c:extLst>
        </c:ser>
        <c:ser>
          <c:idx val="1"/>
          <c:order val="1"/>
          <c:tx>
            <c:strRef>
              <c:f>Lapa1!$C$1</c:f>
              <c:strCache>
                <c:ptCount val="1"/>
                <c:pt idx="0">
                  <c:v>PILNĪBĀ NOKLAUSĪJUŠIES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Lapa1!$A$2:$A$5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Lapa1!$C$2:$C$5</c:f>
              <c:numCache>
                <c:formatCode>General</c:formatCode>
                <c:ptCount val="4"/>
                <c:pt idx="0">
                  <c:v>3446</c:v>
                </c:pt>
                <c:pt idx="1">
                  <c:v>1418</c:v>
                </c:pt>
                <c:pt idx="2">
                  <c:v>1190</c:v>
                </c:pt>
                <c:pt idx="3">
                  <c:v>2509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99-4870-B74E-3DBF412A70AC}"/>
            </c:ext>
          </c:extLst>
        </c:ser>
        <c:ser>
          <c:idx val="2"/>
          <c:order val="2"/>
          <c:tx>
            <c:strRef>
              <c:f>Lapa1!$D$1</c:f>
              <c:strCache>
                <c:ptCount val="1"/>
                <c:pt idx="0">
                  <c:v>Sērija 3</c:v>
                </c:pt>
              </c:strCache>
            </c:strRef>
          </c:tx>
          <c:spPr>
            <a:solidFill>
              <a:schemeClr val="accent6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Lapa1!$A$2:$A$5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Lapa1!$D$2:$D$5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99-4870-B74E-3DBF412A70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6121632"/>
        <c:axId val="486114792"/>
      </c:barChart>
      <c:catAx>
        <c:axId val="486121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6114792"/>
        <c:crosses val="autoZero"/>
        <c:auto val="1"/>
        <c:lblAlgn val="ctr"/>
        <c:lblOffset val="100"/>
        <c:noMultiLvlLbl val="0"/>
      </c:catAx>
      <c:valAx>
        <c:axId val="486114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6121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6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0A102-447A-4FB8-864A-0CE023A348B4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Noklikšķiniet, lai rediģētu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52328C-4ACE-4CA7-B34B-3A26C660E76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7226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Rediģēt šablona apakšvirsraksta stilu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91380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7267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97705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7987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57386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7357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818709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11897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9167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414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27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FA8A1-3AD2-4DB0-9337-2D7ECBD8E3EF}" type="datetimeFigureOut">
              <a:rPr lang="lv-LV" smtClean="0"/>
              <a:t>24.04.2025</a:t>
            </a:fld>
            <a:endParaRPr lang="lv-LV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0837E-1086-446B-A394-66803A25471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1938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1431984" y="2240696"/>
            <a:ext cx="5436781" cy="2254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pašvaldības</a:t>
            </a:r>
          </a:p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izpilddirektora Ingus BERKUĻA </a:t>
            </a:r>
          </a:p>
          <a:p>
            <a:r>
              <a:rPr lang="lv-LV" sz="66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informācija</a:t>
            </a: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2" name="Attēls 1">
            <a:extLst>
              <a:ext uri="{FF2B5EF4-FFF2-40B4-BE49-F238E27FC236}">
                <a16:creationId xmlns:a16="http://schemas.microsoft.com/office/drawing/2014/main" id="{46A7BEB5-4DDF-14BC-23BE-0E49E5BC4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9" y="-220582"/>
            <a:ext cx="4876810" cy="34381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C83D751-FDBB-9F7F-0AFE-BE3F1A8B2B55}"/>
              </a:ext>
            </a:extLst>
          </p:cNvPr>
          <p:cNvSpPr txBox="1"/>
          <p:nvPr/>
        </p:nvSpPr>
        <p:spPr>
          <a:xfrm>
            <a:off x="7619154" y="4983516"/>
            <a:ext cx="5436781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200" b="1" dirty="0"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2025. gada aprīlī</a:t>
            </a:r>
            <a:endParaRPr lang="lv-LV" sz="6600" b="1" dirty="0">
              <a:solidFill>
                <a:srgbClr val="00B05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  <a:p>
            <a:pPr algn="ctr"/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70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B03D2C-8F14-B96E-5E58-D77266170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373CC29-F175-6301-82CA-8011B233EB55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6D2B37F9-32E7-4289-90B9-9F5E19AA4A8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CFCA0C23-0506-E0A5-B68E-2F82BFE97748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13B522CE-A632-F260-D7F3-7999C1C92DB6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360A8E90-DF85-1D4C-0639-F752E45A5217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644BB10-1C10-EDF7-95AB-D493B4205605}"/>
              </a:ext>
            </a:extLst>
          </p:cNvPr>
          <p:cNvSpPr txBox="1"/>
          <p:nvPr/>
        </p:nvSpPr>
        <p:spPr>
          <a:xfrm>
            <a:off x="438673" y="612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AAA «Veclaicene» - 14 161 EUR ieņēmumi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140E6297-9AEE-8800-15E5-51907A408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7" y="452262"/>
            <a:ext cx="11185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83DE7DF-7437-1587-75F0-50AC13BB09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04" y="282325"/>
            <a:ext cx="26893286" cy="833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4" name="Objekts 3">
            <a:extLst>
              <a:ext uri="{FF2B5EF4-FFF2-40B4-BE49-F238E27FC236}">
                <a16:creationId xmlns:a16="http://schemas.microsoft.com/office/drawing/2014/main" id="{79CBED51-BFF9-57A5-C8F4-B85184D5ED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120108"/>
              </p:ext>
            </p:extLst>
          </p:nvPr>
        </p:nvGraphicFramePr>
        <p:xfrm>
          <a:off x="498434" y="815919"/>
          <a:ext cx="11408636" cy="53453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162464" imgH="2933876" progId="Excel.Sheet.8">
                  <p:embed/>
                </p:oleObj>
              </mc:Choice>
              <mc:Fallback>
                <p:oleObj name="Worksheet" r:id="rId3" imgW="5162464" imgH="2933876" progId="Excel.Shee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34" y="815919"/>
                        <a:ext cx="11408636" cy="53453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55985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E66255-F827-5955-B732-251F8B63B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DB0690CB-2DCF-352D-FF09-3D29E643C0C0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C6EFA30C-BD40-1CD9-2B1D-0BD691AB1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E250A4DB-97C6-FAA9-AD7E-64E65F8CB982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DFAA5307-1372-CD74-07E7-71DFB62F65B1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0286FFAB-68C2-00EA-8CE3-CB3AE19CEBE1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06487A9-0881-1EC3-EE53-813EB6037B29}"/>
              </a:ext>
            </a:extLst>
          </p:cNvPr>
          <p:cNvSpPr txBox="1"/>
          <p:nvPr/>
        </p:nvSpPr>
        <p:spPr>
          <a:xfrm>
            <a:off x="438673" y="612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Bānīša stacija – 23 623 EUR ieņēmumi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CB37961C-CCC2-AFBF-5B6E-F2DEFFE5D9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7" y="452262"/>
            <a:ext cx="11185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67FFEEBE-C47C-1B1E-33B3-4893042EE8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8449863"/>
              </p:ext>
            </p:extLst>
          </p:nvPr>
        </p:nvGraphicFramePr>
        <p:xfrm>
          <a:off x="905223" y="645982"/>
          <a:ext cx="10731262" cy="5508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817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43046E-BA3D-AD10-4B07-47062FD08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8048856C-6F12-1264-00E8-0D93A90E3D84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F0B3CE0B-5638-2232-3999-E4B0863C2E2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D6836D19-410D-BEEE-F6E0-449531281F79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3B01AFE8-6100-2498-1022-26DE9D57AD6E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CB6121D1-4E2C-DB87-7BE1-F884934FBD83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FC55EBC4-65AB-4D16-7CBD-C501E1F0D25F}"/>
              </a:ext>
            </a:extLst>
          </p:cNvPr>
          <p:cNvSpPr txBox="1"/>
          <p:nvPr/>
        </p:nvSpPr>
        <p:spPr>
          <a:xfrm>
            <a:off x="438673" y="612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skatu tornis – 12 905 EUR ieņēmumi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653B161D-8168-E16D-C819-9E3AA037A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7" y="452262"/>
            <a:ext cx="11185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2" name="Diagramma 1">
            <a:extLst>
              <a:ext uri="{FF2B5EF4-FFF2-40B4-BE49-F238E27FC236}">
                <a16:creationId xmlns:a16="http://schemas.microsoft.com/office/drawing/2014/main" id="{2640A359-6034-187E-7345-21F1F00075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984466"/>
              </p:ext>
            </p:extLst>
          </p:nvPr>
        </p:nvGraphicFramePr>
        <p:xfrm>
          <a:off x="692208" y="846033"/>
          <a:ext cx="11185383" cy="5157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83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7EBBB2-36E0-250F-371B-214829E40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423D328B-C18A-BB9A-93FD-E585C48036AA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3B809561-D492-13DA-A311-C3F58BBF69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076A6302-49C7-9D22-53C7-B9D76DC2104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6034646C-C988-CE29-8F8B-5E67837CC634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91634A4B-97C0-22AA-F63A-F1841DF7955F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8FC1A071-8AEC-3E47-CE5B-6584997D6CC5}"/>
              </a:ext>
            </a:extLst>
          </p:cNvPr>
          <p:cNvSpPr txBox="1"/>
          <p:nvPr/>
        </p:nvSpPr>
        <p:spPr>
          <a:xfrm>
            <a:off x="438673" y="612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Marienburgas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astotais brālis – 9 303 EUR ieņēmumi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5C7D866D-2A0F-D467-A01F-81170B760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7" y="452262"/>
            <a:ext cx="11185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6621EC56-958A-19A3-8D1E-BB537F796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5908767"/>
              </p:ext>
            </p:extLst>
          </p:nvPr>
        </p:nvGraphicFramePr>
        <p:xfrm>
          <a:off x="709301" y="909462"/>
          <a:ext cx="11185384" cy="5345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552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271956-00C7-E89C-6E41-FE7C8EF13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2C595FF8-6D56-ABD1-01A7-1084AFB97E74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EE586E1F-3E62-70C0-2FDD-F636F1F8AC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46AF4940-D743-972F-2738-4936FA05CA54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613CFBBB-E2D0-603B-9A02-19AB9A466DA6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6FADEF4E-B703-2AD5-0902-03CDC96C9620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139F922-8861-42C6-78E4-CC09C0178CFB}"/>
              </a:ext>
            </a:extLst>
          </p:cNvPr>
          <p:cNvSpPr txBox="1"/>
          <p:nvPr/>
        </p:nvSpPr>
        <p:spPr>
          <a:xfrm>
            <a:off x="438673" y="612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Kodolraķešu bāze Zeltiņos – 2 036 EUR ieņēmumi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7A805A1-1864-42FD-AB19-6C254BFE36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7" y="452262"/>
            <a:ext cx="11185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A8B8B711-DD36-DE2E-3CAC-13073859B2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9572617"/>
              </p:ext>
            </p:extLst>
          </p:nvPr>
        </p:nvGraphicFramePr>
        <p:xfrm>
          <a:off x="438673" y="909462"/>
          <a:ext cx="5696917" cy="34574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a 9">
            <a:extLst>
              <a:ext uri="{FF2B5EF4-FFF2-40B4-BE49-F238E27FC236}">
                <a16:creationId xmlns:a16="http://schemas.microsoft.com/office/drawing/2014/main" id="{C7A2A429-91B9-85F1-D149-59F40F48E3C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42811625"/>
              </p:ext>
            </p:extLst>
          </p:nvPr>
        </p:nvGraphicFramePr>
        <p:xfrm>
          <a:off x="6096000" y="2948300"/>
          <a:ext cx="5870333" cy="3350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7365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117799-0E43-839A-9D69-7DD6FECB3A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757D097C-D248-7175-9F11-CF42D66C10FB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85BBD64B-8BFE-85A6-FE71-01E728668C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AA6D09A7-A3AB-FF11-0C09-F5C57E8F942C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12371652-BCD4-EA8A-4178-F7632D347ECC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F56291F3-F7DF-36F3-52C7-619C56DD86B9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31A8580-7755-D456-23F3-4B64D07044FC}"/>
              </a:ext>
            </a:extLst>
          </p:cNvPr>
          <p:cNvSpPr txBox="1"/>
          <p:nvPr/>
        </p:nvSpPr>
        <p:spPr>
          <a:xfrm>
            <a:off x="438673" y="612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Tūrisma informācijas centrs – 12 736 EUR ieņēmumi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4344D07A-A364-FAB2-ED9A-6B5C2BAE6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7" y="452262"/>
            <a:ext cx="11185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6DF285FF-626C-C4D6-E743-8D9B3CE07D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75" y="846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10" name="Objekts 9">
            <a:extLst>
              <a:ext uri="{FF2B5EF4-FFF2-40B4-BE49-F238E27FC236}">
                <a16:creationId xmlns:a16="http://schemas.microsoft.com/office/drawing/2014/main" id="{8A0287EE-598D-DDA5-8042-99FDC258C6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2036225"/>
              </p:ext>
            </p:extLst>
          </p:nvPr>
        </p:nvGraphicFramePr>
        <p:xfrm>
          <a:off x="564775" y="846033"/>
          <a:ext cx="5743575" cy="305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3" imgW="5734186" imgH="3060729" progId="Excel.Chart.8">
                  <p:embed/>
                </p:oleObj>
              </mc:Choice>
              <mc:Fallback>
                <p:oleObj name="Chart" r:id="rId3" imgW="5734186" imgH="3060729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775" y="846033"/>
                        <a:ext cx="5743575" cy="305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4">
            <a:extLst>
              <a:ext uri="{FF2B5EF4-FFF2-40B4-BE49-F238E27FC236}">
                <a16:creationId xmlns:a16="http://schemas.microsoft.com/office/drawing/2014/main" id="{AEE0C635-7648-DE14-07D3-80CF43424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884" y="3254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aphicFrame>
        <p:nvGraphicFramePr>
          <p:cNvPr id="12" name="Objekts 11">
            <a:extLst>
              <a:ext uri="{FF2B5EF4-FFF2-40B4-BE49-F238E27FC236}">
                <a16:creationId xmlns:a16="http://schemas.microsoft.com/office/drawing/2014/main" id="{B695256D-7EF1-150E-9806-C636298741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106531"/>
              </p:ext>
            </p:extLst>
          </p:nvPr>
        </p:nvGraphicFramePr>
        <p:xfrm>
          <a:off x="6229884" y="2956846"/>
          <a:ext cx="5640224" cy="33929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hart" r:id="rId5" imgW="5285690" imgH="3090940" progId="Excel.Chart.8">
                  <p:embed/>
                </p:oleObj>
              </mc:Choice>
              <mc:Fallback>
                <p:oleObj name="Chart" r:id="rId5" imgW="5285690" imgH="3090940" progId="Excel.Chart.8">
                  <p:embed/>
                  <p:pic>
                    <p:nvPicPr>
                      <p:cNvPr id="0" name="Diagramma 1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884" y="2956846"/>
                        <a:ext cx="5640224" cy="33929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701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3CB29-EDAA-701C-93B0-F4953FAC8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7E18CEEB-6575-FB12-1AC1-FF894F4C1BF8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4926F64-F475-8E97-DC1A-F44ABAB754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6905FAB8-731C-EFC4-7557-7CE0F66364E3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7C6CC588-68C6-3DD0-D407-14C8A7C9B007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C41EB00-9495-C44A-7181-7D5713197532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2">
            <a:extLst>
              <a:ext uri="{FF2B5EF4-FFF2-40B4-BE49-F238E27FC236}">
                <a16:creationId xmlns:a16="http://schemas.microsoft.com/office/drawing/2014/main" id="{9D9DE0A8-7225-38E4-1FF4-2C8FDF891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7" y="452262"/>
            <a:ext cx="11185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9A91B5F-E393-0A8E-3572-A9D42B043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775" y="84603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4EBEAD05-E9D5-2926-996B-BF8261D25C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9884" y="32542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16" name="Attēls 15">
            <a:extLst>
              <a:ext uri="{FF2B5EF4-FFF2-40B4-BE49-F238E27FC236}">
                <a16:creationId xmlns:a16="http://schemas.microsoft.com/office/drawing/2014/main" id="{FC116629-FA64-F413-27E8-35EF3C6864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46" y="264719"/>
            <a:ext cx="10212224" cy="597079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4E9BE24-6E29-0A9D-E9F2-102B4B244896}"/>
              </a:ext>
            </a:extLst>
          </p:cNvPr>
          <p:cNvSpPr txBox="1"/>
          <p:nvPr/>
        </p:nvSpPr>
        <p:spPr>
          <a:xfrm>
            <a:off x="1271837" y="4955748"/>
            <a:ext cx="1073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40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122 kameras</a:t>
            </a:r>
            <a:endParaRPr lang="lv-LV" sz="4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24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Attēls 1">
            <a:extLst>
              <a:ext uri="{FF2B5EF4-FFF2-40B4-BE49-F238E27FC236}">
                <a16:creationId xmlns:a16="http://schemas.microsoft.com/office/drawing/2014/main" id="{46A7BEB5-4DDF-14BC-23BE-0E49E5BC44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209" y="-220582"/>
            <a:ext cx="4876810" cy="3438151"/>
          </a:xfrm>
          <a:prstGeom prst="rect">
            <a:avLst/>
          </a:prstGeom>
        </p:spPr>
      </p:pic>
      <p:pic>
        <p:nvPicPr>
          <p:cNvPr id="10" name="Attēls 9">
            <a:extLst>
              <a:ext uri="{FF2B5EF4-FFF2-40B4-BE49-F238E27FC236}">
                <a16:creationId xmlns:a16="http://schemas.microsoft.com/office/drawing/2014/main" id="{14C43CC3-B7FE-12FD-BC99-C74C0F1591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667" y="444523"/>
            <a:ext cx="5607300" cy="560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73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419395" y="307044"/>
            <a:ext cx="9764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Ministru prezidentes </a:t>
            </a:r>
            <a:r>
              <a:rPr lang="lv-LV" sz="3200" b="1" dirty="0" err="1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Evikas</a:t>
            </a:r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 Siliņas vizīte Alūksnē</a:t>
            </a:r>
            <a:endParaRPr lang="lv-LV" sz="1050" b="1" dirty="0">
              <a:solidFill>
                <a:srgbClr val="002060"/>
              </a:solidFill>
              <a:latin typeface="Calibri" panose="020F0502020204030204" pitchFamily="34" charset="0"/>
              <a:ea typeface="Microsoft YaHei Light" panose="020B0502040204020203" pitchFamily="34" charset="-122"/>
              <a:cs typeface="Calibri" panose="020F0502020204030204" pitchFamily="34" charset="0"/>
            </a:endParaRPr>
          </a:p>
        </p:txBody>
      </p:sp>
      <p:pic>
        <p:nvPicPr>
          <p:cNvPr id="11" name="Attēls 10">
            <a:extLst>
              <a:ext uri="{FF2B5EF4-FFF2-40B4-BE49-F238E27FC236}">
                <a16:creationId xmlns:a16="http://schemas.microsoft.com/office/drawing/2014/main" id="{4131DE3D-A6D4-57BF-D1C8-FE55627DA5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54" b="3761"/>
          <a:stretch/>
        </p:blipFill>
        <p:spPr>
          <a:xfrm>
            <a:off x="2768367" y="1151386"/>
            <a:ext cx="6602136" cy="470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39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5A3CE7-977B-B064-9D7D-CEB29DDF6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9579681-5C34-C95D-93A4-DEF8DC384CEA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ECE006CF-85CB-9B46-0D40-B8890461CF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D2B2F06D-F1D2-8E17-E1C0-9BE77A1AD7C5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512C4FE4-0092-B9FE-88FE-BEE851D452FB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7257333-2F1A-C707-FA55-EE5DDA83F388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B123E8-46F8-8E02-0E0C-D169D0453CCF}"/>
              </a:ext>
            </a:extLst>
          </p:cNvPr>
          <p:cNvSpPr txBox="1"/>
          <p:nvPr/>
        </p:nvSpPr>
        <p:spPr>
          <a:xfrm>
            <a:off x="900916" y="1226380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novadā – spodrības mēnesis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AA2E10-EFA6-72B9-ECE3-997D414A15D9}"/>
              </a:ext>
            </a:extLst>
          </p:cNvPr>
          <p:cNvSpPr txBox="1"/>
          <p:nvPr/>
        </p:nvSpPr>
        <p:spPr>
          <a:xfrm>
            <a:off x="780239" y="3585675"/>
            <a:ext cx="44951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Tirdzniecības vieta Latgales ielā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8935AAB-C529-7088-C9CA-44FFB1CB5D78}"/>
              </a:ext>
            </a:extLst>
          </p:cNvPr>
          <p:cNvSpPr txBox="1"/>
          <p:nvPr/>
        </p:nvSpPr>
        <p:spPr>
          <a:xfrm>
            <a:off x="831905" y="395712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Turpinās iedzīvotāju padomes izveides process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14" name="Attēls 13">
            <a:extLst>
              <a:ext uri="{FF2B5EF4-FFF2-40B4-BE49-F238E27FC236}">
                <a16:creationId xmlns:a16="http://schemas.microsoft.com/office/drawing/2014/main" id="{FF3B2FE0-F538-7E7D-38C7-1E60B4F4EE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60" y="2409784"/>
            <a:ext cx="6096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5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00916" y="1226380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Uzsākta būvprojekta sagatavošana sociālajai infrastruktūrai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583377-D89E-299F-0D4D-554B41871627}"/>
              </a:ext>
            </a:extLst>
          </p:cNvPr>
          <p:cNvSpPr txBox="1"/>
          <p:nvPr/>
        </p:nvSpPr>
        <p:spPr>
          <a:xfrm>
            <a:off x="831905" y="218810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Tiek pārbūvēta Ezermalas iela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EF20030-FE4B-125F-382F-3062CE99B7DA}"/>
              </a:ext>
            </a:extLst>
          </p:cNvPr>
          <p:cNvSpPr txBox="1"/>
          <p:nvPr/>
        </p:nvSpPr>
        <p:spPr>
          <a:xfrm>
            <a:off x="831905" y="3104445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Remontdarbi uz 37 ceļu posmiem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8D08BB-7F47-48EF-50B2-4089CDA6E468}"/>
              </a:ext>
            </a:extLst>
          </p:cNvPr>
          <p:cNvSpPr txBox="1"/>
          <p:nvPr/>
        </p:nvSpPr>
        <p:spPr>
          <a:xfrm>
            <a:off x="831905" y="395712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13 jaundzimušie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9CFEDF-5943-41B2-C39D-291CC0DAC4C3}"/>
              </a:ext>
            </a:extLst>
          </p:cNvPr>
          <p:cNvSpPr txBox="1"/>
          <p:nvPr/>
        </p:nvSpPr>
        <p:spPr>
          <a:xfrm>
            <a:off x="831905" y="4036615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Elektroinstalācijas darbi «Mazputniņā»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788349-98FD-DA3C-F987-55FC0029C8E7}"/>
              </a:ext>
            </a:extLst>
          </p:cNvPr>
          <p:cNvSpPr txBox="1"/>
          <p:nvPr/>
        </p:nvSpPr>
        <p:spPr>
          <a:xfrm>
            <a:off x="831905" y="503294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Realizēs 4 jauniešu iniciatīvas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74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24450" y="189922"/>
            <a:ext cx="10731262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Budžeta izpilde uz 22.04.2025. </a:t>
            </a:r>
            <a:r>
              <a:rPr lang="lv-LV" sz="1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 </a:t>
            </a:r>
          </a:p>
          <a:p>
            <a:pPr algn="just"/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r>
              <a:rPr lang="lv-LV" sz="32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Ieņēmumi </a:t>
            </a:r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31,98%, t.sk.:</a:t>
            </a:r>
          </a:p>
          <a:p>
            <a:pPr algn="just"/>
            <a:endParaRPr lang="lv-LV" sz="32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Iedzīvotāju ienākuma nodoklis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24,46% </a:t>
            </a:r>
          </a:p>
          <a:p>
            <a:pPr algn="just"/>
            <a:r>
              <a:rPr lang="lv-LV" sz="16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Pēc likuma “Par valsts budžetu 2025. gadam un budžeta ietvaru 2025., 2026. un 2027. gadam” šajā periodā jāsasniedz </a:t>
            </a:r>
            <a:r>
              <a:rPr lang="lv-LV" sz="2000" b="1" dirty="0">
                <a:solidFill>
                  <a:schemeClr val="bg2">
                    <a:lumMod val="10000"/>
                  </a:schemeClr>
                </a:solidFill>
                <a:highlight>
                  <a:srgbClr val="FFFFFF"/>
                </a:highlight>
                <a:latin typeface="Times New Roman" panose="02020603050405020304" pitchFamily="18" charset="0"/>
              </a:rPr>
              <a:t>2</a:t>
            </a:r>
            <a:r>
              <a:rPr lang="lv-LV" sz="2000" b="1" i="0" dirty="0">
                <a:solidFill>
                  <a:schemeClr val="bg2">
                    <a:lumMod val="10000"/>
                  </a:schemeClr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</a:rPr>
              <a:t>9,67%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Nekustamā īpašuma nodoklis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80,42%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Pašvaldību finanšu izlīdzināšanas dotācija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22,42%</a:t>
            </a: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Budžeta iestāžu ieņēmumi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34,34%</a:t>
            </a:r>
          </a:p>
          <a:p>
            <a:pPr algn="just"/>
            <a:endParaRPr lang="lv-LV" sz="3200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endParaRPr lang="lv-LV" sz="1100" b="1" dirty="0">
              <a:solidFill>
                <a:schemeClr val="bg2">
                  <a:lumMod val="1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/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Izdevumi 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22,43%		</a:t>
            </a:r>
            <a:r>
              <a:rPr lang="lv-LV" sz="3200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Saistības</a:t>
            </a:r>
            <a:r>
              <a:rPr lang="lv-LV" sz="3200" b="1" dirty="0">
                <a:solidFill>
                  <a:schemeClr val="bg2">
                    <a:lumMod val="1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13,60%</a:t>
            </a:r>
          </a:p>
          <a:p>
            <a:pPr algn="just"/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622EB5DA-60F5-53D2-FCA8-0C681980A887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B7C4827D-79BB-4E6F-A71E-1BE2FDB3475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86C3D2A6-3180-8BAE-F54C-414086467B8E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AFE03295-B01A-0099-6DE7-BED711902EFF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14E2A4-536E-E9B6-4D96-81E573FDFAED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CE1592D-0F56-BC2E-BF87-662E2E5FF083}"/>
              </a:ext>
            </a:extLst>
          </p:cNvPr>
          <p:cNvSpPr txBox="1"/>
          <p:nvPr/>
        </p:nvSpPr>
        <p:spPr>
          <a:xfrm>
            <a:off x="948667" y="318096"/>
            <a:ext cx="10731262" cy="5678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Iepirkumi Centrālajā administrācijā</a:t>
            </a:r>
            <a:endParaRPr lang="lv-LV" sz="18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endParaRPr lang="lv-LV" sz="11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Times New Roman" panose="02020603050405020304" pitchFamily="18" charset="0"/>
            </a:endParaRPr>
          </a:p>
          <a:p>
            <a:pPr algn="just"/>
            <a:endParaRPr lang="lv-LV" sz="1200" b="1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Izsludināti</a:t>
            </a:r>
            <a:r>
              <a:rPr lang="lv-LV" sz="28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: gaisa trošu ceļa remonts. </a:t>
            </a:r>
            <a:endParaRPr lang="lv-LV" sz="16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lv-LV" sz="1200" dirty="0">
              <a:solidFill>
                <a:srgbClr val="000000"/>
              </a:solidFill>
              <a:highlight>
                <a:srgbClr val="FFFFFF"/>
              </a:highlight>
              <a:latin typeface="WordVisi_MSFontService"/>
              <a:ea typeface="Cambria" panose="02040503050406030204" pitchFamily="18" charset="0"/>
            </a:endParaRPr>
          </a:p>
          <a:p>
            <a:pPr algn="just"/>
            <a:r>
              <a:rPr lang="lv-LV" sz="32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Pieņemti lēmumi:</a:t>
            </a:r>
            <a:r>
              <a:rPr lang="lv-LV" sz="28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WordVisi_MSFontService"/>
                <a:ea typeface="Cambria" panose="02040503050406030204" pitchFamily="18" charset="0"/>
              </a:rPr>
              <a:t> 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Būvprojektu izstrāde un autoruzraudzība aktīvās atpūtas centra «Mežinieki» attīstībai, būvdarbu un būvuzraudzības veikšana Helēnas, Blaumaņa un Tirgotāju ielās.</a:t>
            </a:r>
            <a:endParaRPr lang="lv-LV" sz="24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lv-LV" sz="3200" b="1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lv-LV" sz="32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Vērtēšanā:</a:t>
            </a:r>
            <a:r>
              <a:rPr lang="lv-LV" sz="24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Saules tilta pārbūve.</a:t>
            </a:r>
          </a:p>
          <a:p>
            <a:pPr algn="just"/>
            <a:endParaRPr lang="lv-LV" sz="24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lv-LV" sz="32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Sagatavošanā:</a:t>
            </a:r>
            <a:r>
              <a:rPr lang="lv-LV" sz="1600" b="1" dirty="0">
                <a:solidFill>
                  <a:srgbClr val="000000"/>
                </a:solidFill>
                <a:highlight>
                  <a:srgbClr val="FFFF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Būvdarbu un būvuzraudzības veikšana dzīvojamās mājas pārbūvei </a:t>
            </a:r>
            <a:r>
              <a:rPr lang="lv-LV" sz="24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Jāņkalna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ielā 8, būvprojekta «Pilsētas bulvāra un Darba ielas posmu pārbūve Alūksnē» izstrāde.</a:t>
            </a:r>
            <a:endParaRPr lang="lv-LV" sz="24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lv-LV" sz="1600" dirty="0">
              <a:solidFill>
                <a:srgbClr val="000000"/>
              </a:solidFill>
              <a:highlight>
                <a:srgbClr val="FFFFFF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62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1FF954-6A9E-0880-5499-6D680C9B3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A1C0C799-3C5E-3D95-4F10-24D98238C052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3A5B0E71-83FA-2A46-A760-0520D08BE6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A532B9D8-770B-6114-1A73-90BDBCB2A2CC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8757CC5-2DE8-224F-6CBA-360EBCCFA852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A124CE1C-30FF-94CD-C638-1C771EEF4540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EB540595-9979-CBF6-971A-F544A93AC133}"/>
              </a:ext>
            </a:extLst>
          </p:cNvPr>
          <p:cNvSpPr txBox="1"/>
          <p:nvPr/>
        </p:nvSpPr>
        <p:spPr>
          <a:xfrm>
            <a:off x="849734" y="33602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«Slieksnis» - fināla skatē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FCB6D6-F25E-460C-C14F-20DD05BE6994}"/>
              </a:ext>
            </a:extLst>
          </p:cNvPr>
          <p:cNvSpPr txBox="1"/>
          <p:nvPr/>
        </p:nvSpPr>
        <p:spPr>
          <a:xfrm>
            <a:off x="849734" y="13010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Bibliotēkās 70 LED gaismas paneļi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7A68671-41E9-EECC-5DB9-6D47953894A8}"/>
              </a:ext>
            </a:extLst>
          </p:cNvPr>
          <p:cNvSpPr txBox="1"/>
          <p:nvPr/>
        </p:nvSpPr>
        <p:spPr>
          <a:xfrm>
            <a:off x="849734" y="2272058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Muzejā turpinās restaurācijas darbi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1A4A34-6CCE-FE93-62FB-A3BC01B6E65E}"/>
              </a:ext>
            </a:extLst>
          </p:cNvPr>
          <p:cNvSpPr txBox="1"/>
          <p:nvPr/>
        </p:nvSpPr>
        <p:spPr>
          <a:xfrm>
            <a:off x="849734" y="3265292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Lēmums par izglītības iestādēm Alūksnē iesniegts IZM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BC58C0-075A-1222-4DD0-255E070C72D4}"/>
              </a:ext>
            </a:extLst>
          </p:cNvPr>
          <p:cNvSpPr txBox="1"/>
          <p:nvPr/>
        </p:nvSpPr>
        <p:spPr>
          <a:xfrm>
            <a:off x="835402" y="4285499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Džudo turnīrā 450 dalībnieki 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751F14-AA01-A703-9EEC-C8AE11B8B144}"/>
              </a:ext>
            </a:extLst>
          </p:cNvPr>
          <p:cNvSpPr txBox="1"/>
          <p:nvPr/>
        </p:nvSpPr>
        <p:spPr>
          <a:xfrm>
            <a:off x="835402" y="5237291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Apstiprināti projekti zivju resursu papildināšanai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98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A1E3B9-10DB-1516-1076-0BB6D736C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C7062B1E-DEFB-4E3A-166E-5E93427EABDA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617A87B2-B8E6-1A64-5316-6EECEF19DC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193D3E49-85D5-B942-0679-DAD865ADA7C5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0B6E0BF7-1E2C-598E-56D1-3ECF37D695CB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C34DF388-CDEC-DC51-5D53-B503459D512F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Attēls 13">
            <a:extLst>
              <a:ext uri="{FF2B5EF4-FFF2-40B4-BE49-F238E27FC236}">
                <a16:creationId xmlns:a16="http://schemas.microsoft.com/office/drawing/2014/main" id="{743088E4-2CE8-0DD5-0B0D-26D5A38CD6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7" y="235500"/>
            <a:ext cx="5882780" cy="3921853"/>
          </a:xfrm>
          <a:prstGeom prst="rect">
            <a:avLst/>
          </a:prstGeom>
        </p:spPr>
      </p:pic>
      <p:pic>
        <p:nvPicPr>
          <p:cNvPr id="16" name="Attēls 15">
            <a:extLst>
              <a:ext uri="{FF2B5EF4-FFF2-40B4-BE49-F238E27FC236}">
                <a16:creationId xmlns:a16="http://schemas.microsoft.com/office/drawing/2014/main" id="{5C60751D-4BF3-874D-9753-FB15F8C204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980" y="2490978"/>
            <a:ext cx="5882780" cy="39218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0B28C4A-1C5B-91F3-6E8D-6D6106215823}"/>
              </a:ext>
            </a:extLst>
          </p:cNvPr>
          <p:cNvSpPr txBox="1"/>
          <p:nvPr/>
        </p:nvSpPr>
        <p:spPr>
          <a:xfrm>
            <a:off x="7065976" y="824603"/>
            <a:ext cx="4735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Alūksnes novada bērni un jaunieši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61E3EC-BC72-EA0B-C05E-B9668D6B4072}"/>
              </a:ext>
            </a:extLst>
          </p:cNvPr>
          <p:cNvSpPr txBox="1"/>
          <p:nvPr/>
        </p:nvSpPr>
        <p:spPr>
          <a:xfrm>
            <a:off x="711667" y="4746455"/>
            <a:ext cx="47357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Dziesmu un deju svētku dalībnieki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96B27-820D-F994-F31F-1FAB426E9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Taisns savienotājs 4">
            <a:extLst>
              <a:ext uri="{FF2B5EF4-FFF2-40B4-BE49-F238E27FC236}">
                <a16:creationId xmlns:a16="http://schemas.microsoft.com/office/drawing/2014/main" id="{53B08BE1-BED5-58F2-E333-C2CCCBFF45BA}"/>
              </a:ext>
            </a:extLst>
          </p:cNvPr>
          <p:cNvCxnSpPr/>
          <p:nvPr/>
        </p:nvCxnSpPr>
        <p:spPr>
          <a:xfrm flipV="1">
            <a:off x="23085" y="0"/>
            <a:ext cx="276035" cy="6858001"/>
          </a:xfrm>
          <a:prstGeom prst="line">
            <a:avLst/>
          </a:prstGeom>
          <a:ln w="25400">
            <a:solidFill>
              <a:srgbClr val="62C3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Attēls 5">
            <a:extLst>
              <a:ext uri="{FF2B5EF4-FFF2-40B4-BE49-F238E27FC236}">
                <a16:creationId xmlns:a16="http://schemas.microsoft.com/office/drawing/2014/main" id="{9D8A82D2-B18E-7932-7557-99458063A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67" y="6298939"/>
            <a:ext cx="972000" cy="497854"/>
          </a:xfrm>
          <a:prstGeom prst="rect">
            <a:avLst/>
          </a:prstGeom>
        </p:spPr>
      </p:pic>
      <p:cxnSp>
        <p:nvCxnSpPr>
          <p:cNvPr id="7" name="Taisns savienotājs 6">
            <a:extLst>
              <a:ext uri="{FF2B5EF4-FFF2-40B4-BE49-F238E27FC236}">
                <a16:creationId xmlns:a16="http://schemas.microsoft.com/office/drawing/2014/main" id="{BAA5E810-9D95-DDEA-8737-15658E621235}"/>
              </a:ext>
            </a:extLst>
          </p:cNvPr>
          <p:cNvCxnSpPr/>
          <p:nvPr/>
        </p:nvCxnSpPr>
        <p:spPr>
          <a:xfrm flipH="1" flipV="1">
            <a:off x="23085" y="0"/>
            <a:ext cx="1218" cy="685800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Taisns savienotājs 7">
            <a:extLst>
              <a:ext uri="{FF2B5EF4-FFF2-40B4-BE49-F238E27FC236}">
                <a16:creationId xmlns:a16="http://schemas.microsoft.com/office/drawing/2014/main" id="{B863D1C2-E87D-D18A-A08B-C2F522280E81}"/>
              </a:ext>
            </a:extLst>
          </p:cNvPr>
          <p:cNvCxnSpPr/>
          <p:nvPr/>
        </p:nvCxnSpPr>
        <p:spPr>
          <a:xfrm>
            <a:off x="1290419" y="6549886"/>
            <a:ext cx="10901581" cy="0"/>
          </a:xfrm>
          <a:prstGeom prst="line">
            <a:avLst/>
          </a:prstGeom>
          <a:ln w="25400" cmpd="sng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Taisns savienotājs 8">
            <a:extLst>
              <a:ext uri="{FF2B5EF4-FFF2-40B4-BE49-F238E27FC236}">
                <a16:creationId xmlns:a16="http://schemas.microsoft.com/office/drawing/2014/main" id="{7A72A0B0-E91B-FE12-E6A9-5B4EFFF157DC}"/>
              </a:ext>
            </a:extLst>
          </p:cNvPr>
          <p:cNvCxnSpPr/>
          <p:nvPr/>
        </p:nvCxnSpPr>
        <p:spPr>
          <a:xfrm>
            <a:off x="1290419" y="6549886"/>
            <a:ext cx="10901581" cy="295104"/>
          </a:xfrm>
          <a:prstGeom prst="line">
            <a:avLst/>
          </a:prstGeom>
          <a:ln w="25400" cmpd="sng">
            <a:solidFill>
              <a:srgbClr val="62C3DD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A0C3E00-2776-5528-EB10-1F425B9429BD}"/>
              </a:ext>
            </a:extLst>
          </p:cNvPr>
          <p:cNvSpPr txBox="1"/>
          <p:nvPr/>
        </p:nvSpPr>
        <p:spPr>
          <a:xfrm>
            <a:off x="438673" y="61207"/>
            <a:ext cx="10731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 fontAlgn="base"/>
            <a:r>
              <a:rPr lang="lv-LV" sz="3200" b="1" dirty="0">
                <a:solidFill>
                  <a:srgbClr val="00B050"/>
                </a:solidFill>
                <a:latin typeface="Calibri" panose="020F0502020204030204" pitchFamily="34" charset="0"/>
                <a:ea typeface="Microsoft YaHei Light" panose="020B0502040204020203" pitchFamily="34" charset="-122"/>
                <a:cs typeface="Calibri" panose="020F0502020204030204" pitchFamily="34" charset="0"/>
              </a:rPr>
              <a:t>AAA «Veclaicene»</a:t>
            </a:r>
            <a:endParaRPr lang="lv-LV" sz="105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D2C887B6-4A58-E7F5-54A1-9DBF834A11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987597"/>
              </p:ext>
            </p:extLst>
          </p:nvPr>
        </p:nvGraphicFramePr>
        <p:xfrm>
          <a:off x="711667" y="766587"/>
          <a:ext cx="10458268" cy="5121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Rectangle 2">
            <a:extLst>
              <a:ext uri="{FF2B5EF4-FFF2-40B4-BE49-F238E27FC236}">
                <a16:creationId xmlns:a16="http://schemas.microsoft.com/office/drawing/2014/main" id="{70CD270C-833C-F2E0-5398-A37D7DEBE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0407" y="452262"/>
            <a:ext cx="1118538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64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6655</TotalTime>
  <Words>311</Words>
  <Application>Microsoft Office PowerPoint</Application>
  <PresentationFormat>Platekrāna</PresentationFormat>
  <Paragraphs>61</Paragraphs>
  <Slides>17</Slides>
  <Notes>0</Notes>
  <HiddenSlides>0</HiddenSlides>
  <MMClips>0</MMClips>
  <ScaleCrop>false</ScaleCrop>
  <HeadingPairs>
    <vt:vector size="8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Iegulti OLE serveri</vt:lpstr>
      </vt:variant>
      <vt:variant>
        <vt:i4>2</vt:i4>
      </vt:variant>
      <vt:variant>
        <vt:lpstr>Slaidu virsraksti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</vt:lpstr>
      <vt:lpstr>Times New Roman</vt:lpstr>
      <vt:lpstr>WordVisi_MSFontService</vt:lpstr>
      <vt:lpstr>Office dizains</vt:lpstr>
      <vt:lpstr>Worksheet</vt:lpstr>
      <vt:lpstr>Chart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  <vt:lpstr>PowerPoint prezentācija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creator>Māra SALDĀBOLA</dc:creator>
  <cp:lastModifiedBy>Ingus BERKULIS</cp:lastModifiedBy>
  <cp:revision>397</cp:revision>
  <cp:lastPrinted>2024-11-28T06:42:55Z</cp:lastPrinted>
  <dcterms:created xsi:type="dcterms:W3CDTF">2023-04-25T09:55:54Z</dcterms:created>
  <dcterms:modified xsi:type="dcterms:W3CDTF">2025-04-24T06:30:53Z</dcterms:modified>
</cp:coreProperties>
</file>